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mov" ContentType="video/quicktime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38"/>
  </p:notesMasterIdLst>
  <p:handoutMasterIdLst>
    <p:handoutMasterId r:id="rId39"/>
  </p:handoutMasterIdLst>
  <p:sldIdLst>
    <p:sldId id="258" r:id="rId2"/>
    <p:sldId id="291" r:id="rId3"/>
    <p:sldId id="259" r:id="rId4"/>
    <p:sldId id="292" r:id="rId5"/>
    <p:sldId id="293" r:id="rId6"/>
    <p:sldId id="271" r:id="rId7"/>
    <p:sldId id="269" r:id="rId8"/>
    <p:sldId id="270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3231"/>
    <a:srgbClr val="BFB29A"/>
    <a:srgbClr val="195570"/>
    <a:srgbClr val="007397"/>
    <a:srgbClr val="F15B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46" autoAdjust="0"/>
    <p:restoredTop sz="88636" autoAdjust="0"/>
  </p:normalViewPr>
  <p:slideViewPr>
    <p:cSldViewPr>
      <p:cViewPr>
        <p:scale>
          <a:sx n="100" d="100"/>
          <a:sy n="100" d="100"/>
        </p:scale>
        <p:origin x="496" y="40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3" d="100"/>
          <a:sy n="63" d="100"/>
        </p:scale>
        <p:origin x="3672" y="1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handoutMaster" Target="handoutMasters/handoutMaster1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57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 b="1" dirty="0" smtClean="0"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 dirty="0"/>
              <a:t>Visual Studio </a:t>
            </a:r>
            <a:r>
              <a:rPr lang="en-US" dirty="0" smtClean="0"/>
              <a:t>Live! Redmond 2016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5626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489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tiff>
</file>

<file path=ppt/media/image19.tiff>
</file>

<file path=ppt/media/image2.jpg>
</file>

<file path=ppt/media/image20.png>
</file>

<file path=ppt/media/image21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4D1145D-0C6A-427A-BFFB-BA49C7DEF5D3}" type="datetimeFigureOut">
              <a:rPr lang="en-US"/>
              <a:pPr>
                <a:defRPr/>
              </a:pPr>
              <a:t>8/8/16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BE5AA1C-3A4A-4E86-88DD-FDD0A0056FE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4282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46988B0C-D0FA-4593-BF38-A7BA3E9A5D69}" type="slidenum">
              <a:rPr lang="en-US">
                <a:ea typeface="ＭＳ Ｐゴシック" pitchFamily="-72" charset="-128"/>
                <a:cs typeface="ＭＳ Ｐゴシック" pitchFamily="-72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>
              <a:ea typeface="ＭＳ Ｐゴシック" pitchFamily="-72" charset="-128"/>
              <a:cs typeface="ＭＳ Ｐゴシック" pitchFamily="-7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7489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Is this even the same platform?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692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1647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Primary -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color should be the most widely used across all screens and components.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Secondary - to indicate a related action or information.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The secondary color may be a darker or lighter variation of the primary color.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Accent -  used for the floating action button and interactive elements,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693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63CDA3-A2DE-473C-A81C-F73D2A1BFF69}" type="datetimeFigureOut">
              <a:rPr lang="en-US" smtClean="0"/>
              <a:pPr>
                <a:defRPr/>
              </a:pPr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ACF2FE-3FA7-4ABC-8D10-AB106564C9F6}" type="datetimeFigureOut">
              <a:rPr lang="en-US" smtClean="0"/>
              <a:pPr>
                <a:defRPr/>
              </a:pPr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D803F9-FDAA-4AD8-AB1F-AC9EA3FA17D9}" type="datetimeFigureOut">
              <a:rPr lang="en-US" smtClean="0"/>
              <a:pPr>
                <a:defRPr/>
              </a:pPr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9557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73A4F-54E2-42AD-AEE7-525DC08E7D5E}" type="datetimeFigureOut">
              <a:rPr lang="en-US" smtClean="0"/>
              <a:pPr>
                <a:defRPr/>
              </a:pPr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 smtClean="0"/>
              <a:pPr>
                <a:defRPr/>
              </a:pPr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86AD8-D031-4E57-A880-97BEE7625BF5}" type="datetimeFigureOut">
              <a:rPr lang="en-US" smtClean="0"/>
              <a:pPr>
                <a:defRPr/>
              </a:pPr>
              <a:t>8/8/16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146D33-8E80-4809-BCCA-EEFDCA7877C6}" type="datetimeFigureOut">
              <a:rPr lang="en-US" smtClean="0"/>
              <a:pPr>
                <a:defRPr/>
              </a:pPr>
              <a:t>8/8/16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75E31E-3DDB-4319-BC51-F5022B7F3C8D}" type="datetimeFigureOut">
              <a:rPr lang="en-US" smtClean="0"/>
              <a:pPr>
                <a:defRPr/>
              </a:pPr>
              <a:t>8/8/16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6638B8-B788-4682-A596-85CF4ED65A7B}" type="datetimeFigureOut">
              <a:rPr lang="en-US" smtClean="0"/>
              <a:pPr>
                <a:defRPr/>
              </a:pPr>
              <a:t>8/8/16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9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9C0D6F-86BC-4F0A-A9FD-A71A70874F57}" type="datetimeFigureOut">
              <a:rPr lang="en-US" smtClean="0"/>
              <a:pPr>
                <a:defRPr/>
              </a:pPr>
              <a:t>8/8/16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62623F-4765-4759-9A73-D8655DC8D973}" type="datetimeFigureOut">
              <a:rPr lang="en-US" smtClean="0"/>
              <a:pPr>
                <a:defRPr/>
              </a:pPr>
              <a:t>8/8/16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kern="1200">
          <a:solidFill>
            <a:srgbClr val="195570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195570"/>
        </a:buClr>
        <a:buFont typeface="Arial" pitchFamily="-72" charset="0"/>
        <a:buChar char="•"/>
        <a:defRPr sz="32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–"/>
        <a:defRPr sz="28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Arial" pitchFamily="-72" charset="0"/>
        <a:buChar char="•"/>
        <a:defRPr sz="24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–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»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3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971600" y="1322090"/>
            <a:ext cx="7313613" cy="10287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90379" tIns="44448" rIns="90379" bIns="44448" anchor="b">
            <a:prstTxWarp prst="textNoShape">
              <a:avLst/>
            </a:prstTxWarp>
          </a:bodyPr>
          <a:lstStyle/>
          <a:p>
            <a:pPr algn="ctr" defTabSz="896938" eaLnBrk="0" hangingPunct="0"/>
            <a:r>
              <a:rPr lang="en-US" sz="3200" b="1" dirty="0">
                <a:solidFill>
                  <a:srgbClr val="A63231"/>
                </a:solidFill>
                <a:latin typeface="Arial Bold" pitchFamily="-72" charset="0"/>
              </a:rPr>
              <a:t>Creating Great Looking Android Applications Using Material Design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240214" y="2499742"/>
            <a:ext cx="3987800" cy="100250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85923" tIns="42962" rIns="85923" bIns="42962">
            <a:prstTxWarp prst="textNoShape">
              <a:avLst/>
            </a:prstTxWarp>
          </a:bodyPr>
          <a:lstStyle/>
          <a:p>
            <a:pPr algn="r"/>
            <a:r>
              <a:rPr lang="en-US" sz="2800" b="1" dirty="0" smtClean="0">
                <a:solidFill>
                  <a:srgbClr val="BFB29A"/>
                </a:solidFill>
              </a:rPr>
              <a:t>Kevin Ford</a:t>
            </a:r>
            <a:endParaRPr lang="en-US" sz="2800" b="1" dirty="0">
              <a:solidFill>
                <a:srgbClr val="BFB29A"/>
              </a:solidFill>
            </a:endParaRPr>
          </a:p>
          <a:p>
            <a:pPr algn="r"/>
            <a:r>
              <a:rPr lang="en-US" sz="2400" b="1" dirty="0" smtClean="0">
                <a:solidFill>
                  <a:srgbClr val="BFB29A"/>
                </a:solidFill>
              </a:rPr>
              <a:t>Mobile Practice Lead, </a:t>
            </a:r>
            <a:endParaRPr lang="en-US" sz="2400" b="1" dirty="0">
              <a:solidFill>
                <a:srgbClr val="BFB29A"/>
              </a:solidFill>
            </a:endParaRPr>
          </a:p>
          <a:p>
            <a:pPr algn="r"/>
            <a:r>
              <a:rPr lang="en-US" sz="2400" b="1" dirty="0" err="1" smtClean="0">
                <a:solidFill>
                  <a:srgbClr val="BFB29A"/>
                </a:solidFill>
              </a:rPr>
              <a:t>Magenic</a:t>
            </a:r>
            <a:endParaRPr lang="en-US" sz="2400" b="1" dirty="0">
              <a:solidFill>
                <a:srgbClr val="BFB29A"/>
              </a:solidFill>
            </a:endParaRPr>
          </a:p>
          <a:p>
            <a:endParaRPr lang="en-US" b="1" dirty="0">
              <a:solidFill>
                <a:srgbClr val="FFCC00"/>
              </a:solidFill>
            </a:endParaRPr>
          </a:p>
          <a:p>
            <a:endParaRPr lang="en-US" sz="1400" dirty="0">
              <a:latin typeface="Times New Roman" pitchFamily="-72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Styles and Color Schemes</a:t>
            </a:r>
            <a:endParaRPr lang="en-US" dirty="0">
              <a:solidFill>
                <a:srgbClr val="19557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8600" y="1063230"/>
            <a:ext cx="37338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Handled through Themes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28600" y="1729424"/>
            <a:ext cx="37338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Pallets </a:t>
            </a:r>
            <a:r>
              <a:rPr lang="en-US" smtClean="0"/>
              <a:t>are Complimentary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2395618"/>
            <a:ext cx="37338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Colors to consider</a:t>
            </a:r>
          </a:p>
        </p:txBody>
      </p:sp>
      <p:sp>
        <p:nvSpPr>
          <p:cNvPr id="8" name="Rectangle 7"/>
          <p:cNvSpPr/>
          <p:nvPr/>
        </p:nvSpPr>
        <p:spPr>
          <a:xfrm>
            <a:off x="475735" y="3061812"/>
            <a:ext cx="3733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Primary</a:t>
            </a:r>
          </a:p>
        </p:txBody>
      </p:sp>
      <p:sp>
        <p:nvSpPr>
          <p:cNvPr id="9" name="Rectangle 8"/>
          <p:cNvSpPr/>
          <p:nvPr/>
        </p:nvSpPr>
        <p:spPr>
          <a:xfrm>
            <a:off x="475735" y="3728006"/>
            <a:ext cx="3733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Secondary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457200" y="4394200"/>
            <a:ext cx="37338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Accent</a:t>
            </a:r>
          </a:p>
        </p:txBody>
      </p:sp>
      <p:pic>
        <p:nvPicPr>
          <p:cNvPr id="11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1063230"/>
            <a:ext cx="1920762" cy="3394075"/>
          </a:xfrm>
        </p:spPr>
      </p:pic>
      <p:sp>
        <p:nvSpPr>
          <p:cNvPr id="12" name="Rectangle 11"/>
          <p:cNvSpPr/>
          <p:nvPr/>
        </p:nvSpPr>
        <p:spPr>
          <a:xfrm>
            <a:off x="5638800" y="1211504"/>
            <a:ext cx="1920762" cy="5179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715000" y="1996106"/>
            <a:ext cx="1752600" cy="6518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239000" y="3867149"/>
            <a:ext cx="320562" cy="362449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934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2" grpId="0" animBg="1"/>
      <p:bldP spid="13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Design Themes</a:t>
            </a:r>
            <a:endParaRPr lang="en-US" dirty="0">
              <a:solidFill>
                <a:srgbClr val="19557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8600" y="1063230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Require Android L for Material themes (values-v21)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1729424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Example: @</a:t>
            </a:r>
            <a:r>
              <a:rPr lang="en-US" dirty="0" err="1" smtClean="0"/>
              <a:t>android:style</a:t>
            </a:r>
            <a:r>
              <a:rPr lang="en-US" dirty="0" smtClean="0"/>
              <a:t>/</a:t>
            </a:r>
            <a:r>
              <a:rPr lang="en-US" dirty="0" err="1" smtClean="0"/>
              <a:t>Theme.Material.Light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2395618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 </a:t>
            </a:r>
            <a:r>
              <a:rPr lang="en-US" dirty="0" err="1" smtClean="0"/>
              <a:t>AppCompat</a:t>
            </a:r>
            <a:r>
              <a:rPr lang="en-US" dirty="0" smtClean="0"/>
              <a:t> themes for Older API Support (v7)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600" y="1063230"/>
            <a:ext cx="1981200" cy="352653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28600" y="3059238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Example:  </a:t>
            </a:r>
            <a:r>
              <a:rPr lang="en-US" dirty="0" err="1"/>
              <a:t>Theme.AppCompat.Light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28600" y="3725432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Activities my inherit from </a:t>
            </a:r>
            <a:r>
              <a:rPr lang="en-US" dirty="0" err="1" smtClean="0"/>
              <a:t>AppCompatActivity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10065" y="4391626"/>
            <a:ext cx="58674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Themes control appearance of default action bar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037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 animBg="1"/>
      <p:bldP spid="10" grpId="0" animBg="1"/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Theme</a:t>
            </a:r>
            <a:endParaRPr lang="en-US" dirty="0">
              <a:solidFill>
                <a:srgbClr val="19557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8A144F"/>
                </a:solidFill>
              </a:rPr>
              <a:t>&lt;style name="</a:t>
            </a:r>
            <a:r>
              <a:rPr lang="en-US" sz="2800" dirty="0" err="1">
                <a:solidFill>
                  <a:srgbClr val="8A144F"/>
                </a:solidFill>
              </a:rPr>
              <a:t>Theme.MyTheme</a:t>
            </a:r>
            <a:r>
              <a:rPr lang="en-US" sz="2800" dirty="0">
                <a:solidFill>
                  <a:srgbClr val="8A144F"/>
                </a:solidFill>
              </a:rPr>
              <a:t>" parent="@style/</a:t>
            </a:r>
            <a:r>
              <a:rPr lang="en-US" sz="2800" dirty="0" err="1">
                <a:solidFill>
                  <a:srgbClr val="8A144F"/>
                </a:solidFill>
              </a:rPr>
              <a:t>Theme.AppCompat.Light.NoActionBar</a:t>
            </a:r>
            <a:r>
              <a:rPr lang="en-US" sz="2800" dirty="0">
                <a:solidFill>
                  <a:srgbClr val="8A144F"/>
                </a:solidFill>
              </a:rPr>
              <a:t>"&gt; 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A144F"/>
                </a:solidFill>
              </a:rPr>
              <a:t>    &lt;item name="</a:t>
            </a:r>
            <a:r>
              <a:rPr lang="en-US" sz="2800" dirty="0" err="1">
                <a:solidFill>
                  <a:srgbClr val="8A144F"/>
                </a:solidFill>
              </a:rPr>
              <a:t>colorPrimary</a:t>
            </a:r>
            <a:r>
              <a:rPr lang="en-US" sz="2800" dirty="0">
                <a:solidFill>
                  <a:srgbClr val="8A144F"/>
                </a:solidFill>
              </a:rPr>
              <a:t>"&gt;@color/</a:t>
            </a:r>
            <a:r>
              <a:rPr lang="en-US" sz="2800" dirty="0" err="1">
                <a:solidFill>
                  <a:srgbClr val="8A144F"/>
                </a:solidFill>
              </a:rPr>
              <a:t>custom_primary</a:t>
            </a:r>
            <a:r>
              <a:rPr lang="en-US" sz="2800" dirty="0">
                <a:solidFill>
                  <a:srgbClr val="8A144F"/>
                </a:solidFill>
              </a:rPr>
              <a:t>&lt;/item&gt;    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A144F"/>
                </a:solidFill>
              </a:rPr>
              <a:t>    &lt;item name="</a:t>
            </a:r>
            <a:r>
              <a:rPr lang="en-US" sz="2800" dirty="0" err="1">
                <a:solidFill>
                  <a:srgbClr val="8A144F"/>
                </a:solidFill>
              </a:rPr>
              <a:t>colorPrimaryDark</a:t>
            </a:r>
            <a:r>
              <a:rPr lang="en-US" sz="2800" dirty="0">
                <a:solidFill>
                  <a:srgbClr val="8A144F"/>
                </a:solidFill>
              </a:rPr>
              <a:t>"&gt;@color/</a:t>
            </a:r>
            <a:r>
              <a:rPr lang="en-US" sz="2800" dirty="0" err="1">
                <a:solidFill>
                  <a:srgbClr val="8A144F"/>
                </a:solidFill>
              </a:rPr>
              <a:t>custom_secondary</a:t>
            </a:r>
            <a:r>
              <a:rPr lang="en-US" sz="2800" dirty="0">
                <a:solidFill>
                  <a:srgbClr val="8A144F"/>
                </a:solidFill>
              </a:rPr>
              <a:t>&lt;/item&gt;    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A144F"/>
                </a:solidFill>
              </a:rPr>
              <a:t>    &lt;item name="</a:t>
            </a:r>
            <a:r>
              <a:rPr lang="en-US" sz="2800" dirty="0" err="1">
                <a:solidFill>
                  <a:srgbClr val="8A144F"/>
                </a:solidFill>
              </a:rPr>
              <a:t>colorAccent</a:t>
            </a:r>
            <a:r>
              <a:rPr lang="en-US" sz="2800" dirty="0">
                <a:solidFill>
                  <a:srgbClr val="8A144F"/>
                </a:solidFill>
              </a:rPr>
              <a:t>"&gt;@color/</a:t>
            </a:r>
            <a:r>
              <a:rPr lang="en-US" sz="2800" dirty="0" err="1">
                <a:solidFill>
                  <a:srgbClr val="8A144F"/>
                </a:solidFill>
              </a:rPr>
              <a:t>custom_accent</a:t>
            </a:r>
            <a:r>
              <a:rPr lang="en-US" sz="2800" dirty="0">
                <a:solidFill>
                  <a:srgbClr val="8A144F"/>
                </a:solidFill>
              </a:rPr>
              <a:t>&lt;/item&gt;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A144F"/>
                </a:solidFill>
              </a:rPr>
              <a:t>&lt;/style</a:t>
            </a:r>
            <a:r>
              <a:rPr lang="en-US" sz="2800" dirty="0" smtClean="0">
                <a:solidFill>
                  <a:srgbClr val="8A144F"/>
                </a:solidFill>
              </a:rPr>
              <a:t>&gt;</a:t>
            </a:r>
            <a:endParaRPr lang="en-US" sz="2600" dirty="0"/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90203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Elevation and Shadows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357" y="922344"/>
            <a:ext cx="9144000" cy="378372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8600" y="1063230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All material objects have default elevation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" y="1729424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Some objects change elevation based on input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28600" y="2395618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Material cannot pass through material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28600" y="3059238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Shadows are visual cue of elevation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28600" y="3725432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 elevation: </a:t>
            </a:r>
            <a:r>
              <a:rPr lang="en-US" dirty="0" err="1" smtClean="0"/>
              <a:t>setCompatElevation</a:t>
            </a:r>
            <a:r>
              <a:rPr lang="en-US" dirty="0" smtClean="0"/>
              <a:t> or elevation XML attribute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10065" y="4391626"/>
            <a:ext cx="58674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Override shadow: </a:t>
            </a:r>
            <a:r>
              <a:rPr lang="en-US" dirty="0" err="1" smtClean="0"/>
              <a:t>setOutlineProvider</a:t>
            </a:r>
            <a:r>
              <a:rPr lang="en-US" dirty="0" smtClean="0"/>
              <a:t>(</a:t>
            </a:r>
            <a:r>
              <a:rPr lang="en-US" dirty="0" err="1" smtClean="0"/>
              <a:t>ViewOutlineProvider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233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Floating Action Button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4808" y="2247344"/>
            <a:ext cx="3368838" cy="239561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8600" y="1063230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Purpose to show form’s primary action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" y="1729424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android.support.design.widget.FloatingActionButton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28600" y="2395618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Theme accent color is default background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059238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Default and ‘mini’ size - </a:t>
            </a:r>
            <a:r>
              <a:rPr lang="en-US" dirty="0" err="1"/>
              <a:t>fabSize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28600" y="3725432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Android:src</a:t>
            </a:r>
            <a:r>
              <a:rPr lang="en-US" dirty="0"/>
              <a:t> or </a:t>
            </a:r>
            <a:r>
              <a:rPr lang="en-US" dirty="0" err="1"/>
              <a:t>setImageDrawable</a:t>
            </a:r>
            <a:r>
              <a:rPr lang="en-US" dirty="0"/>
              <a:t> to change icon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10065" y="4391626"/>
            <a:ext cx="58674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Normally, leave elevation/shadow to defaults</a:t>
            </a:r>
          </a:p>
        </p:txBody>
      </p:sp>
    </p:spTree>
    <p:extLst>
      <p:ext uri="{BB962C8B-B14F-4D97-AF65-F5344CB8AC3E}">
        <p14:creationId xmlns:p14="http://schemas.microsoft.com/office/powerpoint/2010/main" val="647988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Floating Action Button XML</a:t>
            </a:r>
            <a:endParaRPr lang="en-US" dirty="0">
              <a:solidFill>
                <a:srgbClr val="19557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8A144F"/>
                </a:solidFill>
              </a:rPr>
              <a:t>&lt;</a:t>
            </a:r>
            <a:r>
              <a:rPr lang="en-US" sz="2800" dirty="0" err="1">
                <a:solidFill>
                  <a:srgbClr val="8A144F"/>
                </a:solidFill>
              </a:rPr>
              <a:t>android.support.design.widget.FloatingActionButton</a:t>
            </a:r>
            <a:endParaRPr lang="en-US" sz="2800" dirty="0">
              <a:solidFill>
                <a:srgbClr val="8A144F"/>
              </a:solidFill>
            </a:endParaRPr>
          </a:p>
          <a:p>
            <a:pPr marL="0" indent="0">
              <a:buNone/>
            </a:pPr>
            <a:r>
              <a:rPr lang="de-DE" sz="2800" dirty="0">
                <a:solidFill>
                  <a:srgbClr val="8A144F"/>
                </a:solidFill>
              </a:rPr>
              <a:t>    </a:t>
            </a:r>
            <a:r>
              <a:rPr lang="de-DE" sz="2800" dirty="0" err="1">
                <a:solidFill>
                  <a:srgbClr val="8A144F"/>
                </a:solidFill>
              </a:rPr>
              <a:t>android:id</a:t>
            </a:r>
            <a:r>
              <a:rPr lang="de-DE" sz="2800" dirty="0">
                <a:solidFill>
                  <a:srgbClr val="8A144F"/>
                </a:solidFill>
              </a:rPr>
              <a:t>="@+</a:t>
            </a:r>
            <a:r>
              <a:rPr lang="de-DE" sz="2800" dirty="0" err="1">
                <a:solidFill>
                  <a:srgbClr val="8A144F"/>
                </a:solidFill>
              </a:rPr>
              <a:t>id</a:t>
            </a:r>
            <a:r>
              <a:rPr lang="de-DE" sz="2800" dirty="0">
                <a:solidFill>
                  <a:srgbClr val="8A144F"/>
                </a:solidFill>
              </a:rPr>
              <a:t>/</a:t>
            </a:r>
            <a:r>
              <a:rPr lang="de-DE" sz="2800" dirty="0" err="1">
                <a:solidFill>
                  <a:srgbClr val="8A144F"/>
                </a:solidFill>
              </a:rPr>
              <a:t>fab_add</a:t>
            </a:r>
            <a:r>
              <a:rPr lang="de-DE" sz="2800" dirty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de-DE" sz="2800" dirty="0">
                <a:solidFill>
                  <a:srgbClr val="8A144F"/>
                </a:solidFill>
              </a:rPr>
              <a:t>    </a:t>
            </a:r>
            <a:r>
              <a:rPr lang="de-DE" sz="2800" dirty="0" err="1">
                <a:solidFill>
                  <a:srgbClr val="8A144F"/>
                </a:solidFill>
              </a:rPr>
              <a:t>android:layout_width</a:t>
            </a:r>
            <a:r>
              <a:rPr lang="de-DE" sz="2800" dirty="0">
                <a:solidFill>
                  <a:srgbClr val="8A144F"/>
                </a:solidFill>
              </a:rPr>
              <a:t>="</a:t>
            </a:r>
            <a:r>
              <a:rPr lang="de-DE" sz="2800" dirty="0" err="1">
                <a:solidFill>
                  <a:srgbClr val="8A144F"/>
                </a:solidFill>
              </a:rPr>
              <a:t>wrap_content</a:t>
            </a:r>
            <a:r>
              <a:rPr lang="de-DE" sz="2800" dirty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de-DE" sz="2800" dirty="0">
                <a:solidFill>
                  <a:srgbClr val="8A144F"/>
                </a:solidFill>
              </a:rPr>
              <a:t>    </a:t>
            </a:r>
            <a:r>
              <a:rPr lang="de-DE" sz="2800" dirty="0" err="1">
                <a:solidFill>
                  <a:srgbClr val="8A144F"/>
                </a:solidFill>
              </a:rPr>
              <a:t>android:layout_height</a:t>
            </a:r>
            <a:r>
              <a:rPr lang="de-DE" sz="2800" dirty="0">
                <a:solidFill>
                  <a:srgbClr val="8A144F"/>
                </a:solidFill>
              </a:rPr>
              <a:t>="</a:t>
            </a:r>
            <a:r>
              <a:rPr lang="de-DE" sz="2800" dirty="0" err="1">
                <a:solidFill>
                  <a:srgbClr val="8A144F"/>
                </a:solidFill>
              </a:rPr>
              <a:t>wrap_content</a:t>
            </a:r>
            <a:r>
              <a:rPr lang="de-DE" sz="2800" dirty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de-DE" sz="2800" dirty="0">
                <a:solidFill>
                  <a:srgbClr val="8A144F"/>
                </a:solidFill>
              </a:rPr>
              <a:t>    </a:t>
            </a:r>
            <a:r>
              <a:rPr lang="de-DE" sz="2800" dirty="0" err="1">
                <a:solidFill>
                  <a:srgbClr val="8A144F"/>
                </a:solidFill>
              </a:rPr>
              <a:t>android:layout_alignParentBottom</a:t>
            </a:r>
            <a:r>
              <a:rPr lang="de-DE" sz="2800" dirty="0">
                <a:solidFill>
                  <a:srgbClr val="8A144F"/>
                </a:solidFill>
              </a:rPr>
              <a:t>="</a:t>
            </a:r>
            <a:r>
              <a:rPr lang="de-DE" sz="2800" dirty="0" err="1">
                <a:solidFill>
                  <a:srgbClr val="8A144F"/>
                </a:solidFill>
              </a:rPr>
              <a:t>true</a:t>
            </a:r>
            <a:r>
              <a:rPr lang="de-DE" sz="2800" dirty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de-DE" sz="2800" dirty="0">
                <a:solidFill>
                  <a:srgbClr val="8A144F"/>
                </a:solidFill>
              </a:rPr>
              <a:t>    </a:t>
            </a:r>
            <a:r>
              <a:rPr lang="de-DE" sz="2800" dirty="0" err="1">
                <a:solidFill>
                  <a:srgbClr val="8A144F"/>
                </a:solidFill>
              </a:rPr>
              <a:t>android:layout_alignParentEnd</a:t>
            </a:r>
            <a:r>
              <a:rPr lang="de-DE" sz="2800" dirty="0">
                <a:solidFill>
                  <a:srgbClr val="8A144F"/>
                </a:solidFill>
              </a:rPr>
              <a:t>="</a:t>
            </a:r>
            <a:r>
              <a:rPr lang="de-DE" sz="2800" dirty="0" err="1">
                <a:solidFill>
                  <a:srgbClr val="8A144F"/>
                </a:solidFill>
              </a:rPr>
              <a:t>true</a:t>
            </a:r>
            <a:r>
              <a:rPr lang="de-DE" sz="2800" dirty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de-DE" sz="2800" dirty="0">
                <a:solidFill>
                  <a:srgbClr val="8A144F"/>
                </a:solidFill>
              </a:rPr>
              <a:t>    </a:t>
            </a:r>
            <a:r>
              <a:rPr lang="de-DE" sz="2800" dirty="0" err="1">
                <a:solidFill>
                  <a:srgbClr val="8A144F"/>
                </a:solidFill>
              </a:rPr>
              <a:t>android:layout_marginBottom</a:t>
            </a:r>
            <a:r>
              <a:rPr lang="de-DE" sz="2800" dirty="0">
                <a:solidFill>
                  <a:srgbClr val="8A144F"/>
                </a:solidFill>
              </a:rPr>
              <a:t>="16dp"</a:t>
            </a:r>
          </a:p>
          <a:p>
            <a:pPr marL="0" indent="0">
              <a:buNone/>
            </a:pPr>
            <a:r>
              <a:rPr lang="de-DE" sz="2800" dirty="0">
                <a:solidFill>
                  <a:srgbClr val="8A144F"/>
                </a:solidFill>
              </a:rPr>
              <a:t>    </a:t>
            </a:r>
            <a:r>
              <a:rPr lang="de-DE" sz="2800" dirty="0" err="1">
                <a:solidFill>
                  <a:srgbClr val="8A144F"/>
                </a:solidFill>
              </a:rPr>
              <a:t>android:layout_marginRight</a:t>
            </a:r>
            <a:r>
              <a:rPr lang="de-DE" sz="2800" dirty="0">
                <a:solidFill>
                  <a:srgbClr val="8A144F"/>
                </a:solidFill>
              </a:rPr>
              <a:t>="16dp"</a:t>
            </a:r>
          </a:p>
          <a:p>
            <a:pPr marL="0" indent="0">
              <a:buNone/>
            </a:pPr>
            <a:r>
              <a:rPr lang="de-DE" sz="2800" dirty="0">
                <a:solidFill>
                  <a:srgbClr val="8A144F"/>
                </a:solidFill>
              </a:rPr>
              <a:t>    </a:t>
            </a:r>
            <a:r>
              <a:rPr lang="de-DE" sz="2800" dirty="0" err="1">
                <a:solidFill>
                  <a:srgbClr val="8A144F"/>
                </a:solidFill>
              </a:rPr>
              <a:t>android:enabled</a:t>
            </a:r>
            <a:r>
              <a:rPr lang="de-DE" sz="2800" dirty="0">
                <a:solidFill>
                  <a:srgbClr val="8A144F"/>
                </a:solidFill>
              </a:rPr>
              <a:t>="</a:t>
            </a:r>
            <a:r>
              <a:rPr lang="de-DE" sz="2800" dirty="0" err="1">
                <a:solidFill>
                  <a:srgbClr val="8A144F"/>
                </a:solidFill>
              </a:rPr>
              <a:t>true</a:t>
            </a:r>
            <a:r>
              <a:rPr lang="de-DE" sz="2800" dirty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de-DE" sz="2800" dirty="0">
                <a:solidFill>
                  <a:srgbClr val="8A144F"/>
                </a:solidFill>
              </a:rPr>
              <a:t>    </a:t>
            </a:r>
            <a:r>
              <a:rPr lang="de-DE" sz="2800" dirty="0" err="1">
                <a:solidFill>
                  <a:srgbClr val="8A144F"/>
                </a:solidFill>
              </a:rPr>
              <a:t>android:src</a:t>
            </a:r>
            <a:r>
              <a:rPr lang="de-DE" sz="2800" dirty="0">
                <a:solidFill>
                  <a:srgbClr val="8A144F"/>
                </a:solidFill>
              </a:rPr>
              <a:t>="@</a:t>
            </a:r>
            <a:r>
              <a:rPr lang="de-DE" sz="2800" dirty="0" err="1">
                <a:solidFill>
                  <a:srgbClr val="8A144F"/>
                </a:solidFill>
              </a:rPr>
              <a:t>drawable</a:t>
            </a:r>
            <a:r>
              <a:rPr lang="de-DE" sz="2800" dirty="0">
                <a:solidFill>
                  <a:srgbClr val="8A144F"/>
                </a:solidFill>
              </a:rPr>
              <a:t>/ic_add_white_24dp" /&gt;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844775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Wiring Up the FAB Click Event</a:t>
            </a:r>
            <a:endParaRPr lang="en-US" sz="4000" dirty="0">
              <a:solidFill>
                <a:srgbClr val="19557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2800" dirty="0"/>
              <a:t>In </a:t>
            </a:r>
            <a:r>
              <a:rPr lang="en-US" sz="2800" dirty="0" err="1"/>
              <a:t>OnCreate</a:t>
            </a:r>
            <a:r>
              <a:rPr lang="en-US" sz="2800" dirty="0"/>
              <a:t>: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8A144F"/>
                </a:solidFill>
              </a:rPr>
              <a:t>var</a:t>
            </a:r>
            <a:r>
              <a:rPr lang="en-US" sz="2800" dirty="0">
                <a:solidFill>
                  <a:srgbClr val="8A144F"/>
                </a:solidFill>
              </a:rPr>
              <a:t> fab = </a:t>
            </a:r>
            <a:r>
              <a:rPr lang="en-US" sz="2800" dirty="0" err="1">
                <a:solidFill>
                  <a:srgbClr val="8A144F"/>
                </a:solidFill>
              </a:rPr>
              <a:t>FindViewById</a:t>
            </a:r>
            <a:r>
              <a:rPr lang="en-US" sz="2800" dirty="0">
                <a:solidFill>
                  <a:srgbClr val="8A144F"/>
                </a:solidFill>
              </a:rPr>
              <a:t>&lt;</a:t>
            </a:r>
            <a:r>
              <a:rPr lang="en-US" sz="2800" dirty="0" err="1">
                <a:solidFill>
                  <a:srgbClr val="8A144F"/>
                </a:solidFill>
              </a:rPr>
              <a:t>FloatingActionButton</a:t>
            </a:r>
            <a:r>
              <a:rPr lang="en-US" sz="2800" dirty="0">
                <a:solidFill>
                  <a:srgbClr val="8A144F"/>
                </a:solidFill>
              </a:rPr>
              <a:t>&gt;(</a:t>
            </a:r>
            <a:r>
              <a:rPr lang="en-US" sz="2800" dirty="0" err="1">
                <a:solidFill>
                  <a:srgbClr val="8A144F"/>
                </a:solidFill>
              </a:rPr>
              <a:t>Resource.Id.fab_add</a:t>
            </a:r>
            <a:r>
              <a:rPr lang="en-US" sz="2800" dirty="0">
                <a:solidFill>
                  <a:srgbClr val="8A144F"/>
                </a:solidFill>
              </a:rPr>
              <a:t>);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8A144F"/>
                </a:solidFill>
              </a:rPr>
              <a:t>fab.Click</a:t>
            </a:r>
            <a:r>
              <a:rPr lang="en-US" sz="2800" dirty="0">
                <a:solidFill>
                  <a:srgbClr val="8A144F"/>
                </a:solidFill>
              </a:rPr>
              <a:t> += </a:t>
            </a:r>
            <a:r>
              <a:rPr lang="en-US" sz="2800" dirty="0" err="1">
                <a:solidFill>
                  <a:srgbClr val="8A144F"/>
                </a:solidFill>
              </a:rPr>
              <a:t>fab_click</a:t>
            </a:r>
            <a:r>
              <a:rPr lang="en-US" sz="2800" dirty="0">
                <a:solidFill>
                  <a:srgbClr val="8A144F"/>
                </a:solidFill>
              </a:rPr>
              <a:t>;</a:t>
            </a:r>
          </a:p>
          <a:p>
            <a:r>
              <a:rPr lang="en-US" sz="2800" dirty="0"/>
              <a:t>Event: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A144F"/>
                </a:solidFill>
              </a:rPr>
              <a:t>private void </a:t>
            </a:r>
            <a:r>
              <a:rPr lang="en-US" sz="2800" dirty="0" err="1">
                <a:solidFill>
                  <a:srgbClr val="8A144F"/>
                </a:solidFill>
              </a:rPr>
              <a:t>fab_click</a:t>
            </a:r>
            <a:r>
              <a:rPr lang="en-US" sz="2800" dirty="0">
                <a:solidFill>
                  <a:srgbClr val="8A144F"/>
                </a:solidFill>
              </a:rPr>
              <a:t>(object sender, </a:t>
            </a:r>
            <a:r>
              <a:rPr lang="en-US" sz="2800" dirty="0" err="1">
                <a:solidFill>
                  <a:srgbClr val="8A144F"/>
                </a:solidFill>
              </a:rPr>
              <a:t>EventArgs</a:t>
            </a:r>
            <a:r>
              <a:rPr lang="en-US" sz="2800" dirty="0">
                <a:solidFill>
                  <a:srgbClr val="8A144F"/>
                </a:solidFill>
              </a:rPr>
              <a:t> e)</a:t>
            </a:r>
          </a:p>
          <a:p>
            <a:pPr marL="0" indent="0">
              <a:buNone/>
            </a:pPr>
            <a:r>
              <a:rPr lang="de-DE" sz="2800" dirty="0">
                <a:solidFill>
                  <a:srgbClr val="8A144F"/>
                </a:solidFill>
              </a:rPr>
              <a:t>{</a:t>
            </a:r>
          </a:p>
          <a:p>
            <a:pPr marL="0" indent="0">
              <a:buNone/>
            </a:pPr>
            <a:r>
              <a:rPr lang="de-DE" sz="2800" dirty="0">
                <a:solidFill>
                  <a:srgbClr val="8A144F"/>
                </a:solidFill>
              </a:rPr>
              <a:t>    </a:t>
            </a:r>
            <a:r>
              <a:rPr lang="de-DE" sz="2800" dirty="0" err="1">
                <a:solidFill>
                  <a:srgbClr val="8A144F"/>
                </a:solidFill>
              </a:rPr>
              <a:t>var</a:t>
            </a:r>
            <a:r>
              <a:rPr lang="de-DE" sz="2800" dirty="0">
                <a:solidFill>
                  <a:srgbClr val="8A144F"/>
                </a:solidFill>
              </a:rPr>
              <a:t> </a:t>
            </a:r>
            <a:r>
              <a:rPr lang="de-DE" sz="2800" dirty="0" err="1">
                <a:solidFill>
                  <a:srgbClr val="8A144F"/>
                </a:solidFill>
              </a:rPr>
              <a:t>intent</a:t>
            </a:r>
            <a:r>
              <a:rPr lang="de-DE" sz="2800" dirty="0">
                <a:solidFill>
                  <a:srgbClr val="8A144F"/>
                </a:solidFill>
              </a:rPr>
              <a:t> = </a:t>
            </a:r>
            <a:r>
              <a:rPr lang="de-DE" sz="2800" dirty="0" err="1">
                <a:solidFill>
                  <a:srgbClr val="8A144F"/>
                </a:solidFill>
              </a:rPr>
              <a:t>new</a:t>
            </a:r>
            <a:r>
              <a:rPr lang="de-DE" sz="2800" dirty="0">
                <a:solidFill>
                  <a:srgbClr val="8A144F"/>
                </a:solidFill>
              </a:rPr>
              <a:t> </a:t>
            </a:r>
            <a:r>
              <a:rPr lang="de-DE" sz="2800" dirty="0" err="1">
                <a:solidFill>
                  <a:srgbClr val="8A144F"/>
                </a:solidFill>
              </a:rPr>
              <a:t>Intent</a:t>
            </a:r>
            <a:r>
              <a:rPr lang="de-DE" sz="2800" dirty="0">
                <a:solidFill>
                  <a:srgbClr val="8A144F"/>
                </a:solidFill>
              </a:rPr>
              <a:t>(</a:t>
            </a:r>
            <a:r>
              <a:rPr lang="de-DE" sz="2800" dirty="0" err="1">
                <a:solidFill>
                  <a:srgbClr val="8A144F"/>
                </a:solidFill>
              </a:rPr>
              <a:t>this</a:t>
            </a:r>
            <a:r>
              <a:rPr lang="de-DE" sz="2800" dirty="0">
                <a:solidFill>
                  <a:srgbClr val="8A144F"/>
                </a:solidFill>
              </a:rPr>
              <a:t>, </a:t>
            </a:r>
            <a:r>
              <a:rPr lang="de-DE" sz="2800" dirty="0" err="1">
                <a:solidFill>
                  <a:srgbClr val="8A144F"/>
                </a:solidFill>
              </a:rPr>
              <a:t>typeof</a:t>
            </a:r>
            <a:r>
              <a:rPr lang="de-DE" sz="2800" dirty="0">
                <a:solidFill>
                  <a:srgbClr val="8A144F"/>
                </a:solidFill>
              </a:rPr>
              <a:t>(</a:t>
            </a:r>
            <a:r>
              <a:rPr lang="de-DE" sz="2800" dirty="0" err="1">
                <a:solidFill>
                  <a:srgbClr val="8A144F"/>
                </a:solidFill>
              </a:rPr>
              <a:t>NewPollActivity</a:t>
            </a:r>
            <a:r>
              <a:rPr lang="de-DE" sz="2800" dirty="0">
                <a:solidFill>
                  <a:srgbClr val="8A144F"/>
                </a:solidFill>
              </a:rPr>
              <a:t>));</a:t>
            </a:r>
          </a:p>
          <a:p>
            <a:pPr marL="0" indent="0">
              <a:buNone/>
            </a:pPr>
            <a:r>
              <a:rPr lang="de-DE" sz="2800" dirty="0">
                <a:solidFill>
                  <a:srgbClr val="8A144F"/>
                </a:solidFill>
              </a:rPr>
              <a:t>    </a:t>
            </a:r>
            <a:r>
              <a:rPr lang="de-DE" sz="2800" dirty="0" err="1">
                <a:solidFill>
                  <a:srgbClr val="8A144F"/>
                </a:solidFill>
              </a:rPr>
              <a:t>ActivityCompat.StartActivity</a:t>
            </a:r>
            <a:r>
              <a:rPr lang="de-DE" sz="2800" dirty="0">
                <a:solidFill>
                  <a:srgbClr val="8A144F"/>
                </a:solidFill>
              </a:rPr>
              <a:t>(</a:t>
            </a:r>
            <a:r>
              <a:rPr lang="de-DE" sz="2800" dirty="0" err="1">
                <a:solidFill>
                  <a:srgbClr val="8A144F"/>
                </a:solidFill>
              </a:rPr>
              <a:t>this</a:t>
            </a:r>
            <a:r>
              <a:rPr lang="de-DE" sz="2800" dirty="0">
                <a:solidFill>
                  <a:srgbClr val="8A144F"/>
                </a:solidFill>
              </a:rPr>
              <a:t>, </a:t>
            </a:r>
            <a:r>
              <a:rPr lang="de-DE" sz="2800" dirty="0" err="1">
                <a:solidFill>
                  <a:srgbClr val="8A144F"/>
                </a:solidFill>
              </a:rPr>
              <a:t>intent</a:t>
            </a:r>
            <a:r>
              <a:rPr lang="de-DE" sz="2800" dirty="0">
                <a:solidFill>
                  <a:srgbClr val="8A144F"/>
                </a:solidFill>
              </a:rPr>
              <a:t>, null);</a:t>
            </a:r>
          </a:p>
          <a:p>
            <a:pPr marL="0" indent="0">
              <a:buNone/>
            </a:pPr>
            <a:r>
              <a:rPr lang="de-DE" sz="2800" dirty="0" smtClean="0">
                <a:solidFill>
                  <a:srgbClr val="8A144F"/>
                </a:solidFill>
              </a:rPr>
              <a:t>}</a:t>
            </a:r>
            <a:endParaRPr lang="en-US" sz="2800" dirty="0">
              <a:solidFill>
                <a:srgbClr val="8A1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3026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Recycler View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307" y="252303"/>
            <a:ext cx="9144000" cy="485857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8600" y="1063230"/>
            <a:ext cx="84582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Can use instead of </a:t>
            </a:r>
            <a:r>
              <a:rPr lang="en-US" dirty="0" err="1" smtClean="0"/>
              <a:t>ListView</a:t>
            </a:r>
            <a:endParaRPr lang="en-US" dirty="0" smtClean="0"/>
          </a:p>
        </p:txBody>
      </p:sp>
      <p:sp>
        <p:nvSpPr>
          <p:cNvPr id="7" name="Rectangle 6"/>
          <p:cNvSpPr/>
          <p:nvPr/>
        </p:nvSpPr>
        <p:spPr>
          <a:xfrm>
            <a:off x="228600" y="1729424"/>
            <a:ext cx="84582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Handles vertical and horizontal scrolling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28600" y="2395618"/>
            <a:ext cx="84582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Follows View Holder Pattern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28600" y="3059238"/>
            <a:ext cx="84582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android.support.v7.widget.RecyclerView</a:t>
            </a:r>
          </a:p>
        </p:txBody>
      </p:sp>
      <p:sp>
        <p:nvSpPr>
          <p:cNvPr id="10" name="Rectangle 9"/>
          <p:cNvSpPr/>
          <p:nvPr/>
        </p:nvSpPr>
        <p:spPr>
          <a:xfrm>
            <a:off x="228600" y="3725432"/>
            <a:ext cx="84582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Need: </a:t>
            </a:r>
            <a:r>
              <a:rPr lang="en-US" dirty="0" err="1" smtClean="0"/>
              <a:t>LayoutManager</a:t>
            </a:r>
            <a:r>
              <a:rPr lang="en-US" dirty="0" smtClean="0"/>
              <a:t>, </a:t>
            </a:r>
            <a:r>
              <a:rPr lang="en-US" dirty="0" err="1" smtClean="0"/>
              <a:t>ViewHolder</a:t>
            </a:r>
            <a:r>
              <a:rPr lang="en-US" dirty="0" smtClean="0"/>
              <a:t>, adapter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042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RecyclerView</a:t>
            </a:r>
            <a:r>
              <a:rPr lang="en-US" dirty="0"/>
              <a:t> XML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8A144F"/>
                </a:solidFill>
              </a:rPr>
              <a:t>&lt;android.support.v7.widget.RecyclerView</a:t>
            </a:r>
          </a:p>
          <a:p>
            <a:pPr marL="0" indent="0">
              <a:buNone/>
            </a:pPr>
            <a:r>
              <a:rPr lang="en-US" dirty="0">
                <a:solidFill>
                  <a:srgbClr val="8A144F"/>
                </a:solidFill>
              </a:rPr>
              <a:t>    </a:t>
            </a:r>
            <a:r>
              <a:rPr lang="en-US" dirty="0" err="1">
                <a:solidFill>
                  <a:srgbClr val="8A144F"/>
                </a:solidFill>
              </a:rPr>
              <a:t>android:layout_width</a:t>
            </a:r>
            <a:r>
              <a:rPr lang="en-US" dirty="0">
                <a:solidFill>
                  <a:srgbClr val="8A144F"/>
                </a:solidFill>
              </a:rPr>
              <a:t>="</a:t>
            </a:r>
            <a:r>
              <a:rPr lang="en-US" dirty="0" err="1">
                <a:solidFill>
                  <a:srgbClr val="8A144F"/>
                </a:solidFill>
              </a:rPr>
              <a:t>match_parent</a:t>
            </a:r>
            <a:r>
              <a:rPr lang="en-US" dirty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en-US" dirty="0">
                <a:solidFill>
                  <a:srgbClr val="8A144F"/>
                </a:solidFill>
              </a:rPr>
              <a:t>    </a:t>
            </a:r>
            <a:r>
              <a:rPr lang="en-US" dirty="0" err="1">
                <a:solidFill>
                  <a:srgbClr val="8A144F"/>
                </a:solidFill>
              </a:rPr>
              <a:t>android:layout_height</a:t>
            </a:r>
            <a:r>
              <a:rPr lang="en-US" dirty="0">
                <a:solidFill>
                  <a:srgbClr val="8A144F"/>
                </a:solidFill>
              </a:rPr>
              <a:t>="</a:t>
            </a:r>
            <a:r>
              <a:rPr lang="en-US" dirty="0" err="1">
                <a:solidFill>
                  <a:srgbClr val="8A144F"/>
                </a:solidFill>
              </a:rPr>
              <a:t>match_parent</a:t>
            </a:r>
            <a:r>
              <a:rPr lang="en-US" dirty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en-US" dirty="0">
                <a:solidFill>
                  <a:srgbClr val="8A144F"/>
                </a:solidFill>
              </a:rPr>
              <a:t>    </a:t>
            </a:r>
            <a:r>
              <a:rPr lang="en-US" dirty="0" err="1">
                <a:solidFill>
                  <a:srgbClr val="8A144F"/>
                </a:solidFill>
              </a:rPr>
              <a:t>android:id</a:t>
            </a:r>
            <a:r>
              <a:rPr lang="en-US" dirty="0">
                <a:solidFill>
                  <a:srgbClr val="8A144F"/>
                </a:solidFill>
              </a:rPr>
              <a:t>="@+id/</a:t>
            </a:r>
            <a:r>
              <a:rPr lang="en-US" dirty="0" err="1">
                <a:solidFill>
                  <a:srgbClr val="8A144F"/>
                </a:solidFill>
              </a:rPr>
              <a:t>poll_list</a:t>
            </a:r>
            <a:r>
              <a:rPr lang="en-US" dirty="0">
                <a:solidFill>
                  <a:srgbClr val="8A144F"/>
                </a:solidFill>
              </a:rPr>
              <a:t>" /&gt;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058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View Holder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public class </a:t>
            </a:r>
            <a:r>
              <a:rPr lang="en-US" sz="1400" dirty="0" err="1">
                <a:solidFill>
                  <a:srgbClr val="8A144F"/>
                </a:solidFill>
              </a:rPr>
              <a:t>PollItemViewHolder</a:t>
            </a:r>
            <a:r>
              <a:rPr lang="en-US" sz="1400" dirty="0">
                <a:solidFill>
                  <a:srgbClr val="8A144F"/>
                </a:solidFill>
              </a:rPr>
              <a:t> : </a:t>
            </a:r>
            <a:r>
              <a:rPr lang="en-US" sz="1400" dirty="0" err="1">
                <a:solidFill>
                  <a:srgbClr val="8A144F"/>
                </a:solidFill>
              </a:rPr>
              <a:t>RecyclerView.ViewHolder</a:t>
            </a:r>
            <a:endParaRPr lang="en-US" sz="1400" dirty="0">
              <a:solidFill>
                <a:srgbClr val="8A144F"/>
              </a:solidFill>
            </a:endParaRP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{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</a:t>
            </a:r>
            <a:r>
              <a:rPr lang="de-DE" sz="1400" dirty="0" err="1">
                <a:solidFill>
                  <a:srgbClr val="8A144F"/>
                </a:solidFill>
              </a:rPr>
              <a:t>public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ImageView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PollImage</a:t>
            </a:r>
            <a:r>
              <a:rPr lang="de-DE" sz="1400" dirty="0">
                <a:solidFill>
                  <a:srgbClr val="8A144F"/>
                </a:solidFill>
              </a:rPr>
              <a:t> { </a:t>
            </a:r>
            <a:r>
              <a:rPr lang="de-DE" sz="1400" dirty="0" err="1">
                <a:solidFill>
                  <a:srgbClr val="8A144F"/>
                </a:solidFill>
              </a:rPr>
              <a:t>get</a:t>
            </a:r>
            <a:r>
              <a:rPr lang="de-DE" sz="1400" dirty="0">
                <a:solidFill>
                  <a:srgbClr val="8A144F"/>
                </a:solidFill>
              </a:rPr>
              <a:t>; private </a:t>
            </a:r>
            <a:r>
              <a:rPr lang="de-DE" sz="1400" dirty="0" err="1">
                <a:solidFill>
                  <a:srgbClr val="8A144F"/>
                </a:solidFill>
              </a:rPr>
              <a:t>set</a:t>
            </a:r>
            <a:r>
              <a:rPr lang="de-DE" sz="1400" dirty="0">
                <a:solidFill>
                  <a:srgbClr val="8A144F"/>
                </a:solidFill>
              </a:rPr>
              <a:t>; }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</a:t>
            </a:r>
            <a:r>
              <a:rPr lang="de-DE" sz="1400" dirty="0" err="1">
                <a:solidFill>
                  <a:srgbClr val="8A144F"/>
                </a:solidFill>
              </a:rPr>
              <a:t>public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TextView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PollDescription</a:t>
            </a:r>
            <a:r>
              <a:rPr lang="de-DE" sz="1400" dirty="0">
                <a:solidFill>
                  <a:srgbClr val="8A144F"/>
                </a:solidFill>
              </a:rPr>
              <a:t> { </a:t>
            </a:r>
            <a:r>
              <a:rPr lang="de-DE" sz="1400" dirty="0" err="1">
                <a:solidFill>
                  <a:srgbClr val="8A144F"/>
                </a:solidFill>
              </a:rPr>
              <a:t>get</a:t>
            </a:r>
            <a:r>
              <a:rPr lang="de-DE" sz="1400" dirty="0">
                <a:solidFill>
                  <a:srgbClr val="8A144F"/>
                </a:solidFill>
              </a:rPr>
              <a:t>; private </a:t>
            </a:r>
            <a:r>
              <a:rPr lang="de-DE" sz="1400" dirty="0" err="1">
                <a:solidFill>
                  <a:srgbClr val="8A144F"/>
                </a:solidFill>
              </a:rPr>
              <a:t>set</a:t>
            </a:r>
            <a:r>
              <a:rPr lang="de-DE" sz="1400" dirty="0">
                <a:solidFill>
                  <a:srgbClr val="8A144F"/>
                </a:solidFill>
              </a:rPr>
              <a:t>; }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</a:t>
            </a:r>
            <a:r>
              <a:rPr lang="de-DE" sz="1400" dirty="0" err="1">
                <a:solidFill>
                  <a:srgbClr val="8A144F"/>
                </a:solidFill>
              </a:rPr>
              <a:t>public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TextView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PollVoteCount</a:t>
            </a:r>
            <a:r>
              <a:rPr lang="de-DE" sz="1400" dirty="0">
                <a:solidFill>
                  <a:srgbClr val="8A144F"/>
                </a:solidFill>
              </a:rPr>
              <a:t> { </a:t>
            </a:r>
            <a:r>
              <a:rPr lang="de-DE" sz="1400" dirty="0" err="1">
                <a:solidFill>
                  <a:srgbClr val="8A144F"/>
                </a:solidFill>
              </a:rPr>
              <a:t>get</a:t>
            </a:r>
            <a:r>
              <a:rPr lang="de-DE" sz="1400" dirty="0">
                <a:solidFill>
                  <a:srgbClr val="8A144F"/>
                </a:solidFill>
              </a:rPr>
              <a:t>; private </a:t>
            </a:r>
            <a:r>
              <a:rPr lang="de-DE" sz="1400" dirty="0" err="1">
                <a:solidFill>
                  <a:srgbClr val="8A144F"/>
                </a:solidFill>
              </a:rPr>
              <a:t>set</a:t>
            </a:r>
            <a:r>
              <a:rPr lang="de-DE" sz="1400" dirty="0">
                <a:solidFill>
                  <a:srgbClr val="8A144F"/>
                </a:solidFill>
              </a:rPr>
              <a:t>; }</a:t>
            </a:r>
          </a:p>
          <a:p>
            <a:pPr marL="0" indent="0">
              <a:buNone/>
            </a:pPr>
            <a:endParaRPr lang="de-DE" sz="1400" dirty="0">
              <a:solidFill>
                <a:srgbClr val="8A144F"/>
              </a:solidFill>
            </a:endParaRP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</a:t>
            </a:r>
            <a:r>
              <a:rPr lang="de-DE" sz="1400" dirty="0" err="1">
                <a:solidFill>
                  <a:srgbClr val="8A144F"/>
                </a:solidFill>
              </a:rPr>
              <a:t>public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PollItemViewHolder</a:t>
            </a:r>
            <a:r>
              <a:rPr lang="de-DE" sz="1400" dirty="0">
                <a:solidFill>
                  <a:srgbClr val="8A144F"/>
                </a:solidFill>
              </a:rPr>
              <a:t>(View </a:t>
            </a:r>
            <a:r>
              <a:rPr lang="de-DE" sz="1400" dirty="0" err="1">
                <a:solidFill>
                  <a:srgbClr val="8A144F"/>
                </a:solidFill>
              </a:rPr>
              <a:t>itemView</a:t>
            </a:r>
            <a:r>
              <a:rPr lang="de-DE" sz="1400" dirty="0">
                <a:solidFill>
                  <a:srgbClr val="8A144F"/>
                </a:solidFill>
              </a:rPr>
              <a:t>) : </a:t>
            </a:r>
            <a:r>
              <a:rPr lang="de-DE" sz="1400" dirty="0" err="1">
                <a:solidFill>
                  <a:srgbClr val="8A144F"/>
                </a:solidFill>
              </a:rPr>
              <a:t>base</a:t>
            </a:r>
            <a:r>
              <a:rPr lang="de-DE" sz="1400" dirty="0">
                <a:solidFill>
                  <a:srgbClr val="8A144F"/>
                </a:solidFill>
              </a:rPr>
              <a:t>(</a:t>
            </a:r>
            <a:r>
              <a:rPr lang="de-DE" sz="1400" dirty="0" err="1">
                <a:solidFill>
                  <a:srgbClr val="8A144F"/>
                </a:solidFill>
              </a:rPr>
              <a:t>itemView</a:t>
            </a:r>
            <a:r>
              <a:rPr lang="de-DE" sz="1400" dirty="0">
                <a:solidFill>
                  <a:srgbClr val="8A144F"/>
                </a:solidFill>
              </a:rPr>
              <a:t>)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{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    // </a:t>
            </a:r>
            <a:r>
              <a:rPr lang="de-DE" sz="1400" dirty="0" err="1">
                <a:solidFill>
                  <a:srgbClr val="8A144F"/>
                </a:solidFill>
              </a:rPr>
              <a:t>Locate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and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cache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view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references</a:t>
            </a:r>
            <a:r>
              <a:rPr lang="de-DE" sz="1400" dirty="0">
                <a:solidFill>
                  <a:srgbClr val="8A144F"/>
                </a:solidFill>
              </a:rPr>
              <a:t>: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    </a:t>
            </a:r>
            <a:r>
              <a:rPr lang="de-DE" sz="1400" dirty="0" err="1">
                <a:solidFill>
                  <a:srgbClr val="8A144F"/>
                </a:solidFill>
              </a:rPr>
              <a:t>PollImage</a:t>
            </a:r>
            <a:r>
              <a:rPr lang="de-DE" sz="1400" dirty="0">
                <a:solidFill>
                  <a:srgbClr val="8A144F"/>
                </a:solidFill>
              </a:rPr>
              <a:t> = </a:t>
            </a:r>
            <a:r>
              <a:rPr lang="de-DE" sz="1400" dirty="0" err="1">
                <a:solidFill>
                  <a:srgbClr val="8A144F"/>
                </a:solidFill>
              </a:rPr>
              <a:t>itemView.FindViewById</a:t>
            </a:r>
            <a:r>
              <a:rPr lang="de-DE" sz="1400" dirty="0">
                <a:solidFill>
                  <a:srgbClr val="8A144F"/>
                </a:solidFill>
              </a:rPr>
              <a:t>&lt;</a:t>
            </a:r>
            <a:r>
              <a:rPr lang="de-DE" sz="1400" dirty="0" err="1">
                <a:solidFill>
                  <a:srgbClr val="8A144F"/>
                </a:solidFill>
              </a:rPr>
              <a:t>ImageView</a:t>
            </a:r>
            <a:r>
              <a:rPr lang="de-DE" sz="1400" dirty="0">
                <a:solidFill>
                  <a:srgbClr val="8A144F"/>
                </a:solidFill>
              </a:rPr>
              <a:t>&gt;(</a:t>
            </a:r>
            <a:r>
              <a:rPr lang="de-DE" sz="1400" dirty="0" err="1">
                <a:solidFill>
                  <a:srgbClr val="8A144F"/>
                </a:solidFill>
              </a:rPr>
              <a:t>Resource.Id.poll_image</a:t>
            </a:r>
            <a:r>
              <a:rPr lang="de-DE" sz="1400" dirty="0">
                <a:solidFill>
                  <a:srgbClr val="8A144F"/>
                </a:solidFill>
              </a:rPr>
              <a:t>);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    </a:t>
            </a:r>
            <a:r>
              <a:rPr lang="de-DE" sz="1400" dirty="0" err="1">
                <a:solidFill>
                  <a:srgbClr val="8A144F"/>
                </a:solidFill>
              </a:rPr>
              <a:t>PollDescription</a:t>
            </a:r>
            <a:r>
              <a:rPr lang="de-DE" sz="1400" dirty="0">
                <a:solidFill>
                  <a:srgbClr val="8A144F"/>
                </a:solidFill>
              </a:rPr>
              <a:t> = </a:t>
            </a:r>
            <a:r>
              <a:rPr lang="de-DE" sz="1400" dirty="0" err="1">
                <a:solidFill>
                  <a:srgbClr val="8A144F"/>
                </a:solidFill>
              </a:rPr>
              <a:t>itemView.FindViewById</a:t>
            </a:r>
            <a:r>
              <a:rPr lang="de-DE" sz="1400" dirty="0">
                <a:solidFill>
                  <a:srgbClr val="8A144F"/>
                </a:solidFill>
              </a:rPr>
              <a:t>&lt;</a:t>
            </a:r>
            <a:r>
              <a:rPr lang="de-DE" sz="1400" dirty="0" err="1">
                <a:solidFill>
                  <a:srgbClr val="8A144F"/>
                </a:solidFill>
              </a:rPr>
              <a:t>TextView</a:t>
            </a:r>
            <a:r>
              <a:rPr lang="de-DE" sz="1400" dirty="0">
                <a:solidFill>
                  <a:srgbClr val="8A144F"/>
                </a:solidFill>
              </a:rPr>
              <a:t>&gt;(</a:t>
            </a:r>
            <a:r>
              <a:rPr lang="de-DE" sz="1400" dirty="0" err="1">
                <a:solidFill>
                  <a:srgbClr val="8A144F"/>
                </a:solidFill>
              </a:rPr>
              <a:t>Resource.Id.poll_description</a:t>
            </a:r>
            <a:r>
              <a:rPr lang="de-DE" sz="1400" dirty="0">
                <a:solidFill>
                  <a:srgbClr val="8A144F"/>
                </a:solidFill>
              </a:rPr>
              <a:t>);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    </a:t>
            </a:r>
            <a:r>
              <a:rPr lang="de-DE" sz="1400" dirty="0" err="1">
                <a:solidFill>
                  <a:srgbClr val="8A144F"/>
                </a:solidFill>
              </a:rPr>
              <a:t>PollVoteCount</a:t>
            </a:r>
            <a:r>
              <a:rPr lang="de-DE" sz="1400" dirty="0">
                <a:solidFill>
                  <a:srgbClr val="8A144F"/>
                </a:solidFill>
              </a:rPr>
              <a:t> = </a:t>
            </a:r>
            <a:r>
              <a:rPr lang="de-DE" sz="1400" dirty="0" err="1">
                <a:solidFill>
                  <a:srgbClr val="8A144F"/>
                </a:solidFill>
              </a:rPr>
              <a:t>itemView.FindViewById</a:t>
            </a:r>
            <a:r>
              <a:rPr lang="de-DE" sz="1400" dirty="0">
                <a:solidFill>
                  <a:srgbClr val="8A144F"/>
                </a:solidFill>
              </a:rPr>
              <a:t>&lt;</a:t>
            </a:r>
            <a:r>
              <a:rPr lang="de-DE" sz="1400" dirty="0" err="1">
                <a:solidFill>
                  <a:srgbClr val="8A144F"/>
                </a:solidFill>
              </a:rPr>
              <a:t>TextView</a:t>
            </a:r>
            <a:r>
              <a:rPr lang="de-DE" sz="1400" dirty="0">
                <a:solidFill>
                  <a:srgbClr val="8A144F"/>
                </a:solidFill>
              </a:rPr>
              <a:t>&gt;(</a:t>
            </a:r>
            <a:r>
              <a:rPr lang="de-DE" sz="1400" dirty="0" err="1">
                <a:solidFill>
                  <a:srgbClr val="8A144F"/>
                </a:solidFill>
              </a:rPr>
              <a:t>Resource.Id.poll_votes</a:t>
            </a:r>
            <a:r>
              <a:rPr lang="de-DE" sz="1400" dirty="0">
                <a:solidFill>
                  <a:srgbClr val="8A144F"/>
                </a:solidFill>
              </a:rPr>
              <a:t>);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}</a:t>
            </a:r>
          </a:p>
          <a:p>
            <a:pPr marL="0" indent="0">
              <a:buNone/>
            </a:pPr>
            <a:r>
              <a:rPr lang="de-DE" sz="1400" dirty="0" smtClean="0">
                <a:solidFill>
                  <a:srgbClr val="8A144F"/>
                </a:solidFill>
              </a:rPr>
              <a:t>}</a:t>
            </a:r>
            <a:endParaRPr lang="en-US" sz="1400" dirty="0">
              <a:solidFill>
                <a:srgbClr val="8A1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0649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 bwMode="auto">
          <a:xfrm>
            <a:off x="722313" y="3305176"/>
            <a:ext cx="7772400" cy="1021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rgbClr val="195570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9pPr>
          </a:lstStyle>
          <a:p>
            <a:r>
              <a:rPr lang="en-US" smtClean="0"/>
              <a:t>Kevin Ford</a:t>
            </a:r>
            <a:endParaRPr lang="en-US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 bwMode="auto">
          <a:xfrm>
            <a:off x="722313" y="2180036"/>
            <a:ext cx="7772400" cy="11251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47500" lnSpcReduction="20000"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95570"/>
              </a:buClr>
              <a:buFont typeface="Arial" pitchFamily="-72" charset="0"/>
              <a:buChar char="•"/>
              <a:defRPr sz="32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itchFamily="-72" charset="0"/>
              <a:buChar char="–"/>
              <a:defRPr sz="28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itchFamily="-72" charset="0"/>
              <a:buChar char="•"/>
              <a:defRPr sz="24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-72" charset="0"/>
              <a:buChar char="–"/>
              <a:defRPr sz="20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itchFamily="-72" charset="0"/>
              <a:buChar char="»"/>
              <a:defRPr sz="20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>
                <a:solidFill>
                  <a:srgbClr val="FF6600"/>
                </a:solidFill>
              </a:rPr>
              <a:t>kevinf@magenic.com</a:t>
            </a:r>
          </a:p>
          <a:p>
            <a:r>
              <a:rPr lang="en-US" smtClean="0">
                <a:solidFill>
                  <a:srgbClr val="FF6600"/>
                </a:solidFill>
              </a:rPr>
              <a:t>@Bowman74</a:t>
            </a:r>
          </a:p>
          <a:p>
            <a:r>
              <a:rPr lang="en-US" smtClean="0">
                <a:solidFill>
                  <a:srgbClr val="FF6600"/>
                </a:solidFill>
              </a:rPr>
              <a:t>http://windingroadway.blogspot.com/</a:t>
            </a:r>
          </a:p>
          <a:p>
            <a:r>
              <a:rPr lang="en-US" smtClean="0">
                <a:solidFill>
                  <a:srgbClr val="FF6600"/>
                </a:solidFill>
              </a:rPr>
              <a:t>https://github.com/Bowman74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335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Layout Manger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2571750"/>
            <a:ext cx="8229600" cy="20228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err="1">
                <a:solidFill>
                  <a:srgbClr val="8A144F"/>
                </a:solidFill>
              </a:rPr>
              <a:t>var</a:t>
            </a:r>
            <a:r>
              <a:rPr lang="en-US" sz="1800" dirty="0">
                <a:solidFill>
                  <a:srgbClr val="8A144F"/>
                </a:solidFill>
              </a:rPr>
              <a:t> </a:t>
            </a:r>
            <a:r>
              <a:rPr lang="en-US" sz="1800" dirty="0" err="1">
                <a:solidFill>
                  <a:srgbClr val="8A144F"/>
                </a:solidFill>
              </a:rPr>
              <a:t>recyclerView</a:t>
            </a:r>
            <a:r>
              <a:rPr lang="en-US" sz="1800" dirty="0">
                <a:solidFill>
                  <a:srgbClr val="8A144F"/>
                </a:solidFill>
              </a:rPr>
              <a:t> = </a:t>
            </a:r>
            <a:r>
              <a:rPr lang="en-US" sz="1800" dirty="0" err="1">
                <a:solidFill>
                  <a:srgbClr val="8A144F"/>
                </a:solidFill>
              </a:rPr>
              <a:t>FindViewById</a:t>
            </a:r>
            <a:r>
              <a:rPr lang="en-US" sz="1800" dirty="0">
                <a:solidFill>
                  <a:srgbClr val="8A144F"/>
                </a:solidFill>
              </a:rPr>
              <a:t>&lt;</a:t>
            </a:r>
            <a:r>
              <a:rPr lang="en-US" sz="1800" dirty="0" err="1">
                <a:solidFill>
                  <a:srgbClr val="8A144F"/>
                </a:solidFill>
              </a:rPr>
              <a:t>RecyclerView</a:t>
            </a:r>
            <a:r>
              <a:rPr lang="en-US" sz="1800" dirty="0">
                <a:solidFill>
                  <a:srgbClr val="8A144F"/>
                </a:solidFill>
              </a:rPr>
              <a:t>&gt;(</a:t>
            </a:r>
            <a:r>
              <a:rPr lang="en-US" sz="1800" dirty="0" err="1">
                <a:solidFill>
                  <a:srgbClr val="8A144F"/>
                </a:solidFill>
              </a:rPr>
              <a:t>Resource.Id.poll_list</a:t>
            </a:r>
            <a:r>
              <a:rPr lang="en-US" sz="1800" dirty="0">
                <a:solidFill>
                  <a:srgbClr val="8A144F"/>
                </a:solidFill>
              </a:rPr>
              <a:t>);</a:t>
            </a:r>
          </a:p>
          <a:p>
            <a:pPr marL="0" indent="0">
              <a:buNone/>
            </a:pPr>
            <a:endParaRPr lang="en-US" sz="1800" dirty="0">
              <a:solidFill>
                <a:srgbClr val="8A144F"/>
              </a:solidFill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rgbClr val="8A144F"/>
                </a:solidFill>
              </a:rPr>
              <a:t>var</a:t>
            </a:r>
            <a:r>
              <a:rPr lang="en-US" sz="1800" dirty="0">
                <a:solidFill>
                  <a:srgbClr val="8A144F"/>
                </a:solidFill>
              </a:rPr>
              <a:t> </a:t>
            </a:r>
            <a:r>
              <a:rPr lang="en-US" sz="1800" dirty="0" err="1">
                <a:solidFill>
                  <a:srgbClr val="8A144F"/>
                </a:solidFill>
              </a:rPr>
              <a:t>layoutManager</a:t>
            </a:r>
            <a:r>
              <a:rPr lang="en-US" sz="1800" dirty="0">
                <a:solidFill>
                  <a:srgbClr val="8A144F"/>
                </a:solidFill>
              </a:rPr>
              <a:t> = new </a:t>
            </a:r>
            <a:r>
              <a:rPr lang="en-US" sz="1800" dirty="0" err="1">
                <a:solidFill>
                  <a:srgbClr val="8A144F"/>
                </a:solidFill>
              </a:rPr>
              <a:t>LinearLayoutManager</a:t>
            </a:r>
            <a:r>
              <a:rPr lang="en-US" sz="1800" dirty="0">
                <a:solidFill>
                  <a:srgbClr val="8A144F"/>
                </a:solidFill>
              </a:rPr>
              <a:t>(this);</a:t>
            </a:r>
          </a:p>
          <a:p>
            <a:pPr marL="0" indent="0">
              <a:buNone/>
            </a:pPr>
            <a:r>
              <a:rPr lang="en-US" sz="1800" dirty="0" err="1">
                <a:solidFill>
                  <a:srgbClr val="8A144F"/>
                </a:solidFill>
              </a:rPr>
              <a:t>layoutManager.Orientation</a:t>
            </a:r>
            <a:r>
              <a:rPr lang="en-US" sz="1800" dirty="0">
                <a:solidFill>
                  <a:srgbClr val="8A144F"/>
                </a:solidFill>
              </a:rPr>
              <a:t> = </a:t>
            </a:r>
            <a:r>
              <a:rPr lang="en-US" sz="1800" dirty="0" err="1">
                <a:solidFill>
                  <a:srgbClr val="8A144F"/>
                </a:solidFill>
              </a:rPr>
              <a:t>LinearLayoutManager.Vertical</a:t>
            </a:r>
            <a:r>
              <a:rPr lang="en-US" sz="1800" dirty="0">
                <a:solidFill>
                  <a:srgbClr val="8A144F"/>
                </a:solidFill>
              </a:rPr>
              <a:t>; </a:t>
            </a:r>
          </a:p>
          <a:p>
            <a:pPr marL="0" indent="0">
              <a:buNone/>
            </a:pPr>
            <a:r>
              <a:rPr lang="en-US" sz="1800" dirty="0" err="1">
                <a:solidFill>
                  <a:srgbClr val="8A144F"/>
                </a:solidFill>
              </a:rPr>
              <a:t>recyclerView.SetLayoutManager</a:t>
            </a:r>
            <a:r>
              <a:rPr lang="en-US" sz="1800" dirty="0">
                <a:solidFill>
                  <a:srgbClr val="8A144F"/>
                </a:solidFill>
              </a:rPr>
              <a:t>(</a:t>
            </a:r>
            <a:r>
              <a:rPr lang="en-US" sz="1800" dirty="0" err="1">
                <a:solidFill>
                  <a:srgbClr val="8A144F"/>
                </a:solidFill>
              </a:rPr>
              <a:t>layoutManager</a:t>
            </a:r>
            <a:r>
              <a:rPr lang="en-US" sz="1800" dirty="0">
                <a:solidFill>
                  <a:srgbClr val="8A144F"/>
                </a:solidFill>
              </a:rPr>
              <a:t>);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1115138"/>
            <a:ext cx="37338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LinearLayoutManager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81332"/>
            <a:ext cx="37338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GridLayoutManager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0" y="1115138"/>
            <a:ext cx="37338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StaggeredGridLayoutManager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0" y="1781332"/>
            <a:ext cx="3733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Custom: extend </a:t>
            </a:r>
            <a:r>
              <a:rPr lang="en-US" dirty="0" err="1"/>
              <a:t>RecyclerView.LayoutManager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934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an Adapter - Partial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public class </a:t>
            </a:r>
            <a:r>
              <a:rPr lang="en-US" sz="1400" dirty="0" err="1">
                <a:solidFill>
                  <a:srgbClr val="8A144F"/>
                </a:solidFill>
              </a:rPr>
              <a:t>PollAdapter</a:t>
            </a:r>
            <a:r>
              <a:rPr lang="en-US" sz="1400" dirty="0">
                <a:solidFill>
                  <a:srgbClr val="8A144F"/>
                </a:solidFill>
              </a:rPr>
              <a:t> : </a:t>
            </a:r>
            <a:r>
              <a:rPr lang="en-US" sz="1400" dirty="0" err="1">
                <a:solidFill>
                  <a:srgbClr val="8A144F"/>
                </a:solidFill>
              </a:rPr>
              <a:t>RecyclerView.Adapter</a:t>
            </a:r>
            <a:endParaRPr lang="en-US" sz="1400" dirty="0">
              <a:solidFill>
                <a:srgbClr val="8A144F"/>
              </a:solidFill>
            </a:endParaRP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{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    </a:t>
            </a:r>
            <a:r>
              <a:rPr lang="de-DE" sz="1400" dirty="0" err="1">
                <a:solidFill>
                  <a:srgbClr val="8A144F"/>
                </a:solidFill>
              </a:rPr>
              <a:t>public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override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RecyclerView.ViewHolder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OnCreateViewHolder</a:t>
            </a:r>
            <a:r>
              <a:rPr lang="de-DE" sz="1400" dirty="0">
                <a:solidFill>
                  <a:srgbClr val="8A144F"/>
                </a:solidFill>
              </a:rPr>
              <a:t>(</a:t>
            </a:r>
            <a:r>
              <a:rPr lang="de-DE" sz="1400" dirty="0" err="1">
                <a:solidFill>
                  <a:srgbClr val="8A144F"/>
                </a:solidFill>
              </a:rPr>
              <a:t>ViewGroup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parent</a:t>
            </a:r>
            <a:r>
              <a:rPr lang="de-DE" sz="1400" dirty="0">
                <a:solidFill>
                  <a:srgbClr val="8A144F"/>
                </a:solidFill>
              </a:rPr>
              <a:t>, </a:t>
            </a:r>
            <a:r>
              <a:rPr lang="de-DE" sz="1400" dirty="0" err="1">
                <a:solidFill>
                  <a:srgbClr val="8A144F"/>
                </a:solidFill>
              </a:rPr>
              <a:t>int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viewType</a:t>
            </a:r>
            <a:r>
              <a:rPr lang="de-DE" sz="1400" dirty="0">
                <a:solidFill>
                  <a:srgbClr val="8A144F"/>
                </a:solidFill>
              </a:rPr>
              <a:t>)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    {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        // </a:t>
            </a:r>
            <a:r>
              <a:rPr lang="de-DE" sz="1400" dirty="0" err="1">
                <a:solidFill>
                  <a:srgbClr val="8A144F"/>
                </a:solidFill>
              </a:rPr>
              <a:t>Inflate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the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CardView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for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the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photo</a:t>
            </a:r>
            <a:r>
              <a:rPr lang="de-DE" sz="1400" dirty="0">
                <a:solidFill>
                  <a:srgbClr val="8A144F"/>
                </a:solidFill>
              </a:rPr>
              <a:t>: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        View </a:t>
            </a:r>
            <a:r>
              <a:rPr lang="de-DE" sz="1400" dirty="0" err="1">
                <a:solidFill>
                  <a:srgbClr val="8A144F"/>
                </a:solidFill>
              </a:rPr>
              <a:t>itemView</a:t>
            </a:r>
            <a:r>
              <a:rPr lang="de-DE" sz="1400" dirty="0">
                <a:solidFill>
                  <a:srgbClr val="8A144F"/>
                </a:solidFill>
              </a:rPr>
              <a:t> = </a:t>
            </a:r>
            <a:r>
              <a:rPr lang="de-DE" sz="1400" dirty="0" err="1">
                <a:solidFill>
                  <a:srgbClr val="8A144F"/>
                </a:solidFill>
              </a:rPr>
              <a:t>LayoutInflater.From</a:t>
            </a:r>
            <a:r>
              <a:rPr lang="de-DE" sz="1400" dirty="0">
                <a:solidFill>
                  <a:srgbClr val="8A144F"/>
                </a:solidFill>
              </a:rPr>
              <a:t>(</a:t>
            </a:r>
            <a:r>
              <a:rPr lang="de-DE" sz="1400" dirty="0" err="1">
                <a:solidFill>
                  <a:srgbClr val="8A144F"/>
                </a:solidFill>
              </a:rPr>
              <a:t>parent.Context</a:t>
            </a:r>
            <a:r>
              <a:rPr lang="de-DE" sz="1400" dirty="0">
                <a:solidFill>
                  <a:srgbClr val="8A144F"/>
                </a:solidFill>
              </a:rPr>
              <a:t>).</a:t>
            </a:r>
            <a:r>
              <a:rPr lang="de-DE" sz="1400" dirty="0" err="1">
                <a:solidFill>
                  <a:srgbClr val="8A144F"/>
                </a:solidFill>
              </a:rPr>
              <a:t>Inflate</a:t>
            </a:r>
            <a:r>
              <a:rPr lang="de-DE" sz="1400" dirty="0">
                <a:solidFill>
                  <a:srgbClr val="8A144F"/>
                </a:solidFill>
              </a:rPr>
              <a:t>(</a:t>
            </a:r>
            <a:r>
              <a:rPr lang="de-DE" sz="1400" dirty="0" err="1">
                <a:solidFill>
                  <a:srgbClr val="8A144F"/>
                </a:solidFill>
              </a:rPr>
              <a:t>Resource.Layout.MainRow</a:t>
            </a:r>
            <a:r>
              <a:rPr lang="de-DE" sz="1400" dirty="0">
                <a:solidFill>
                  <a:srgbClr val="8A144F"/>
                </a:solidFill>
              </a:rPr>
              <a:t>, </a:t>
            </a:r>
            <a:r>
              <a:rPr lang="de-DE" sz="1400" dirty="0" err="1">
                <a:solidFill>
                  <a:srgbClr val="8A144F"/>
                </a:solidFill>
              </a:rPr>
              <a:t>parent</a:t>
            </a:r>
            <a:r>
              <a:rPr lang="de-DE" sz="1400" dirty="0">
                <a:solidFill>
                  <a:srgbClr val="8A144F"/>
                </a:solidFill>
              </a:rPr>
              <a:t>, </a:t>
            </a:r>
            <a:r>
              <a:rPr lang="de-DE" sz="1400" dirty="0" err="1">
                <a:solidFill>
                  <a:srgbClr val="8A144F"/>
                </a:solidFill>
              </a:rPr>
              <a:t>false</a:t>
            </a:r>
            <a:r>
              <a:rPr lang="de-DE" sz="1400" dirty="0">
                <a:solidFill>
                  <a:srgbClr val="8A144F"/>
                </a:solidFill>
              </a:rPr>
              <a:t>);</a:t>
            </a:r>
          </a:p>
          <a:p>
            <a:pPr marL="0" indent="0">
              <a:buNone/>
            </a:pPr>
            <a:endParaRPr lang="de-DE" sz="1400" dirty="0">
              <a:solidFill>
                <a:srgbClr val="8A144F"/>
              </a:solidFill>
            </a:endParaRP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        // Create a </a:t>
            </a:r>
            <a:r>
              <a:rPr lang="de-DE" sz="1400" dirty="0" err="1">
                <a:solidFill>
                  <a:srgbClr val="8A144F"/>
                </a:solidFill>
              </a:rPr>
              <a:t>ViewHolder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to</a:t>
            </a:r>
            <a:r>
              <a:rPr lang="de-DE" sz="1400" dirty="0">
                <a:solidFill>
                  <a:srgbClr val="8A144F"/>
                </a:solidFill>
              </a:rPr>
              <a:t> hold </a:t>
            </a:r>
            <a:r>
              <a:rPr lang="de-DE" sz="1400" dirty="0" err="1">
                <a:solidFill>
                  <a:srgbClr val="8A144F"/>
                </a:solidFill>
              </a:rPr>
              <a:t>view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references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inside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the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CardView</a:t>
            </a:r>
            <a:r>
              <a:rPr lang="de-DE" sz="1400" dirty="0">
                <a:solidFill>
                  <a:srgbClr val="8A144F"/>
                </a:solidFill>
              </a:rPr>
              <a:t>: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        </a:t>
            </a:r>
            <a:r>
              <a:rPr lang="de-DE" sz="1400" dirty="0" err="1">
                <a:solidFill>
                  <a:srgbClr val="8A144F"/>
                </a:solidFill>
              </a:rPr>
              <a:t>var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vh</a:t>
            </a:r>
            <a:r>
              <a:rPr lang="de-DE" sz="1400" dirty="0">
                <a:solidFill>
                  <a:srgbClr val="8A144F"/>
                </a:solidFill>
              </a:rPr>
              <a:t> = </a:t>
            </a:r>
            <a:r>
              <a:rPr lang="de-DE" sz="1400" dirty="0" err="1">
                <a:solidFill>
                  <a:srgbClr val="8A144F"/>
                </a:solidFill>
              </a:rPr>
              <a:t>new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PollItemViewHolder</a:t>
            </a:r>
            <a:r>
              <a:rPr lang="de-DE" sz="1400" dirty="0">
                <a:solidFill>
                  <a:srgbClr val="8A144F"/>
                </a:solidFill>
              </a:rPr>
              <a:t>(</a:t>
            </a:r>
            <a:r>
              <a:rPr lang="de-DE" sz="1400" dirty="0" err="1">
                <a:solidFill>
                  <a:srgbClr val="8A144F"/>
                </a:solidFill>
              </a:rPr>
              <a:t>itemView</a:t>
            </a:r>
            <a:r>
              <a:rPr lang="de-DE" sz="1400" dirty="0">
                <a:solidFill>
                  <a:srgbClr val="8A144F"/>
                </a:solidFill>
              </a:rPr>
              <a:t>);</a:t>
            </a:r>
          </a:p>
          <a:p>
            <a:pPr marL="0" indent="0">
              <a:buNone/>
            </a:pPr>
            <a:r>
              <a:rPr lang="ro-RO" sz="1400" dirty="0">
                <a:solidFill>
                  <a:srgbClr val="8A144F"/>
                </a:solidFill>
              </a:rPr>
              <a:t>            </a:t>
            </a:r>
            <a:r>
              <a:rPr lang="ro-RO" sz="1400" dirty="0" err="1">
                <a:solidFill>
                  <a:srgbClr val="8A144F"/>
                </a:solidFill>
              </a:rPr>
              <a:t>return</a:t>
            </a:r>
            <a:r>
              <a:rPr lang="ro-RO" sz="1400" dirty="0">
                <a:solidFill>
                  <a:srgbClr val="8A144F"/>
                </a:solidFill>
              </a:rPr>
              <a:t> </a:t>
            </a:r>
            <a:r>
              <a:rPr lang="ro-RO" sz="1400" dirty="0" err="1">
                <a:solidFill>
                  <a:srgbClr val="8A144F"/>
                </a:solidFill>
              </a:rPr>
              <a:t>vh</a:t>
            </a:r>
            <a:r>
              <a:rPr lang="ro-RO" sz="1400" dirty="0">
                <a:solidFill>
                  <a:srgbClr val="8A144F"/>
                </a:solidFill>
              </a:rPr>
              <a:t>;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    }</a:t>
            </a:r>
          </a:p>
          <a:p>
            <a:pPr marL="0" indent="0">
              <a:buNone/>
            </a:pPr>
            <a:r>
              <a:rPr lang="de-DE" sz="1400" dirty="0" smtClean="0">
                <a:solidFill>
                  <a:srgbClr val="8A144F"/>
                </a:solidFill>
              </a:rPr>
              <a:t>}</a:t>
            </a:r>
            <a:endParaRPr lang="en-US" sz="1400" dirty="0">
              <a:solidFill>
                <a:srgbClr val="8A1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8048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all 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dirty="0" err="1">
                <a:solidFill>
                  <a:srgbClr val="8A144F"/>
                </a:solidFill>
              </a:rPr>
              <a:t>var</a:t>
            </a:r>
            <a:r>
              <a:rPr lang="en-US" sz="1400" dirty="0">
                <a:solidFill>
                  <a:srgbClr val="8A144F"/>
                </a:solidFill>
              </a:rPr>
              <a:t> </a:t>
            </a:r>
            <a:r>
              <a:rPr lang="en-US" sz="1400" dirty="0" err="1">
                <a:solidFill>
                  <a:srgbClr val="8A144F"/>
                </a:solidFill>
              </a:rPr>
              <a:t>recyclerView</a:t>
            </a:r>
            <a:r>
              <a:rPr lang="en-US" sz="1400" dirty="0">
                <a:solidFill>
                  <a:srgbClr val="8A144F"/>
                </a:solidFill>
              </a:rPr>
              <a:t> = </a:t>
            </a:r>
            <a:r>
              <a:rPr lang="en-US" sz="1400" dirty="0" err="1">
                <a:solidFill>
                  <a:srgbClr val="8A144F"/>
                </a:solidFill>
              </a:rPr>
              <a:t>FindViewById</a:t>
            </a:r>
            <a:r>
              <a:rPr lang="en-US" sz="1400" dirty="0">
                <a:solidFill>
                  <a:srgbClr val="8A144F"/>
                </a:solidFill>
              </a:rPr>
              <a:t>&lt;</a:t>
            </a:r>
            <a:r>
              <a:rPr lang="en-US" sz="1400" dirty="0" err="1">
                <a:solidFill>
                  <a:srgbClr val="8A144F"/>
                </a:solidFill>
              </a:rPr>
              <a:t>RecyclerView</a:t>
            </a:r>
            <a:r>
              <a:rPr lang="en-US" sz="1400" dirty="0">
                <a:solidFill>
                  <a:srgbClr val="8A144F"/>
                </a:solidFill>
              </a:rPr>
              <a:t>&gt;(</a:t>
            </a:r>
            <a:r>
              <a:rPr lang="en-US" sz="1400" dirty="0" err="1">
                <a:solidFill>
                  <a:srgbClr val="8A144F"/>
                </a:solidFill>
              </a:rPr>
              <a:t>Resource.Id.poll_list</a:t>
            </a:r>
            <a:r>
              <a:rPr lang="en-US" sz="1400" dirty="0">
                <a:solidFill>
                  <a:srgbClr val="8A144F"/>
                </a:solidFill>
              </a:rPr>
              <a:t>);</a:t>
            </a:r>
          </a:p>
          <a:p>
            <a:pPr marL="0" indent="0">
              <a:buNone/>
            </a:pPr>
            <a:endParaRPr lang="en-US" sz="1400" dirty="0">
              <a:solidFill>
                <a:srgbClr val="8A144F"/>
              </a:solidFill>
            </a:endParaRPr>
          </a:p>
          <a:p>
            <a:pPr marL="0" indent="0">
              <a:buNone/>
            </a:pPr>
            <a:r>
              <a:rPr lang="en-US" sz="1400" dirty="0" err="1">
                <a:solidFill>
                  <a:srgbClr val="8A144F"/>
                </a:solidFill>
              </a:rPr>
              <a:t>var</a:t>
            </a:r>
            <a:r>
              <a:rPr lang="en-US" sz="1400" dirty="0">
                <a:solidFill>
                  <a:srgbClr val="8A144F"/>
                </a:solidFill>
              </a:rPr>
              <a:t> </a:t>
            </a:r>
            <a:r>
              <a:rPr lang="en-US" sz="1400" dirty="0" err="1">
                <a:solidFill>
                  <a:srgbClr val="8A144F"/>
                </a:solidFill>
              </a:rPr>
              <a:t>layoutManager</a:t>
            </a:r>
            <a:r>
              <a:rPr lang="en-US" sz="1400" dirty="0">
                <a:solidFill>
                  <a:srgbClr val="8A144F"/>
                </a:solidFill>
              </a:rPr>
              <a:t> = new </a:t>
            </a:r>
            <a:r>
              <a:rPr lang="en-US" sz="1400" dirty="0" err="1">
                <a:solidFill>
                  <a:srgbClr val="8A144F"/>
                </a:solidFill>
              </a:rPr>
              <a:t>LinearLayoutManager</a:t>
            </a:r>
            <a:r>
              <a:rPr lang="en-US" sz="1400" dirty="0">
                <a:solidFill>
                  <a:srgbClr val="8A144F"/>
                </a:solidFill>
              </a:rPr>
              <a:t>(this);</a:t>
            </a:r>
          </a:p>
          <a:p>
            <a:pPr marL="0" indent="0">
              <a:buNone/>
            </a:pPr>
            <a:r>
              <a:rPr lang="en-US" sz="1400" dirty="0" err="1">
                <a:solidFill>
                  <a:srgbClr val="8A144F"/>
                </a:solidFill>
              </a:rPr>
              <a:t>layoutManager.Orientation</a:t>
            </a:r>
            <a:r>
              <a:rPr lang="en-US" sz="1400" dirty="0">
                <a:solidFill>
                  <a:srgbClr val="8A144F"/>
                </a:solidFill>
              </a:rPr>
              <a:t> = </a:t>
            </a:r>
            <a:r>
              <a:rPr lang="en-US" sz="1400" dirty="0" err="1">
                <a:solidFill>
                  <a:srgbClr val="8A144F"/>
                </a:solidFill>
              </a:rPr>
              <a:t>LinearLayoutManager.Vertical</a:t>
            </a:r>
            <a:r>
              <a:rPr lang="en-US" sz="1400" dirty="0">
                <a:solidFill>
                  <a:srgbClr val="8A144F"/>
                </a:solidFill>
              </a:rPr>
              <a:t>; </a:t>
            </a:r>
          </a:p>
          <a:p>
            <a:pPr marL="0" indent="0">
              <a:buNone/>
            </a:pPr>
            <a:r>
              <a:rPr lang="en-US" sz="1400" dirty="0" err="1">
                <a:solidFill>
                  <a:srgbClr val="8A144F"/>
                </a:solidFill>
              </a:rPr>
              <a:t>recyclerView.SetLayoutManager</a:t>
            </a:r>
            <a:r>
              <a:rPr lang="en-US" sz="1400" dirty="0">
                <a:solidFill>
                  <a:srgbClr val="8A144F"/>
                </a:solidFill>
              </a:rPr>
              <a:t>(</a:t>
            </a:r>
            <a:r>
              <a:rPr lang="en-US" sz="1400" dirty="0" err="1">
                <a:solidFill>
                  <a:srgbClr val="8A144F"/>
                </a:solidFill>
              </a:rPr>
              <a:t>layoutManager</a:t>
            </a:r>
            <a:r>
              <a:rPr lang="en-US" sz="1400" dirty="0">
                <a:solidFill>
                  <a:srgbClr val="8A144F"/>
                </a:solidFill>
              </a:rPr>
              <a:t>);</a:t>
            </a:r>
          </a:p>
          <a:p>
            <a:pPr marL="0" indent="0">
              <a:buNone/>
            </a:pPr>
            <a:endParaRPr lang="en-US" sz="1400" dirty="0">
              <a:solidFill>
                <a:srgbClr val="8A144F"/>
              </a:solidFill>
            </a:endParaRPr>
          </a:p>
          <a:p>
            <a:pPr marL="0" indent="0">
              <a:buNone/>
            </a:pPr>
            <a:r>
              <a:rPr lang="en-US" sz="1400" dirty="0" err="1">
                <a:solidFill>
                  <a:srgbClr val="8A144F"/>
                </a:solidFill>
              </a:rPr>
              <a:t>var</a:t>
            </a:r>
            <a:r>
              <a:rPr lang="en-US" sz="1400" dirty="0">
                <a:solidFill>
                  <a:srgbClr val="8A144F"/>
                </a:solidFill>
              </a:rPr>
              <a:t> </a:t>
            </a:r>
            <a:r>
              <a:rPr lang="en-US" sz="1400" dirty="0" err="1">
                <a:solidFill>
                  <a:srgbClr val="8A144F"/>
                </a:solidFill>
              </a:rPr>
              <a:t>pollService</a:t>
            </a:r>
            <a:r>
              <a:rPr lang="en-US" sz="1400" dirty="0">
                <a:solidFill>
                  <a:srgbClr val="8A144F"/>
                </a:solidFill>
              </a:rPr>
              <a:t> = new </a:t>
            </a:r>
            <a:r>
              <a:rPr lang="en-US" sz="1400" dirty="0" err="1">
                <a:solidFill>
                  <a:srgbClr val="8A144F"/>
                </a:solidFill>
              </a:rPr>
              <a:t>PollService</a:t>
            </a:r>
            <a:r>
              <a:rPr lang="en-US" sz="1400" dirty="0">
                <a:solidFill>
                  <a:srgbClr val="8A144F"/>
                </a:solidFill>
              </a:rPr>
              <a:t>();</a:t>
            </a:r>
          </a:p>
          <a:p>
            <a:pPr marL="0" indent="0">
              <a:buNone/>
            </a:pPr>
            <a:r>
              <a:rPr lang="en-US" sz="1400" dirty="0" err="1">
                <a:solidFill>
                  <a:srgbClr val="8A144F"/>
                </a:solidFill>
              </a:rPr>
              <a:t>var</a:t>
            </a:r>
            <a:r>
              <a:rPr lang="en-US" sz="1400" dirty="0">
                <a:solidFill>
                  <a:srgbClr val="8A144F"/>
                </a:solidFill>
              </a:rPr>
              <a:t> </a:t>
            </a:r>
            <a:r>
              <a:rPr lang="en-US" sz="1400" dirty="0" err="1">
                <a:solidFill>
                  <a:srgbClr val="8A144F"/>
                </a:solidFill>
              </a:rPr>
              <a:t>pollItems</a:t>
            </a:r>
            <a:r>
              <a:rPr lang="en-US" sz="1400" dirty="0">
                <a:solidFill>
                  <a:srgbClr val="8A144F"/>
                </a:solidFill>
              </a:rPr>
              <a:t> = </a:t>
            </a:r>
            <a:r>
              <a:rPr lang="en-US" sz="1400" dirty="0" err="1">
                <a:solidFill>
                  <a:srgbClr val="8A144F"/>
                </a:solidFill>
              </a:rPr>
              <a:t>pollService.GetPolls</a:t>
            </a:r>
            <a:r>
              <a:rPr lang="en-US" sz="1400" dirty="0">
                <a:solidFill>
                  <a:srgbClr val="8A144F"/>
                </a:solidFill>
              </a:rPr>
              <a:t>();</a:t>
            </a:r>
          </a:p>
          <a:p>
            <a:pPr marL="0" indent="0">
              <a:buNone/>
            </a:pPr>
            <a:endParaRPr lang="en-US" sz="1400" dirty="0">
              <a:solidFill>
                <a:srgbClr val="8A144F"/>
              </a:solidFill>
            </a:endParaRPr>
          </a:p>
          <a:p>
            <a:pPr marL="0" indent="0">
              <a:buNone/>
            </a:pPr>
            <a:r>
              <a:rPr lang="en-US" sz="1400" dirty="0" err="1">
                <a:solidFill>
                  <a:srgbClr val="8A144F"/>
                </a:solidFill>
              </a:rPr>
              <a:t>var</a:t>
            </a:r>
            <a:r>
              <a:rPr lang="en-US" sz="1400" dirty="0">
                <a:solidFill>
                  <a:srgbClr val="8A144F"/>
                </a:solidFill>
              </a:rPr>
              <a:t> adapter = new </a:t>
            </a:r>
            <a:r>
              <a:rPr lang="en-US" sz="1400" dirty="0" err="1">
                <a:solidFill>
                  <a:srgbClr val="8A144F"/>
                </a:solidFill>
              </a:rPr>
              <a:t>PollAdapter</a:t>
            </a:r>
            <a:r>
              <a:rPr lang="en-US" sz="1400" dirty="0">
                <a:solidFill>
                  <a:srgbClr val="8A144F"/>
                </a:solidFill>
              </a:rPr>
              <a:t>(</a:t>
            </a:r>
            <a:r>
              <a:rPr lang="en-US" sz="1400" dirty="0" err="1">
                <a:solidFill>
                  <a:srgbClr val="8A144F"/>
                </a:solidFill>
              </a:rPr>
              <a:t>pollItems</a:t>
            </a:r>
            <a:r>
              <a:rPr lang="en-US" sz="1400" dirty="0">
                <a:solidFill>
                  <a:srgbClr val="8A144F"/>
                </a:solidFill>
              </a:rPr>
              <a:t>);</a:t>
            </a:r>
          </a:p>
          <a:p>
            <a:pPr marL="0" indent="0">
              <a:buNone/>
            </a:pPr>
            <a:r>
              <a:rPr lang="en-US" sz="1400" dirty="0" err="1">
                <a:solidFill>
                  <a:srgbClr val="8A144F"/>
                </a:solidFill>
              </a:rPr>
              <a:t>recyclerView.SetAdapter</a:t>
            </a:r>
            <a:r>
              <a:rPr lang="en-US" sz="1400" dirty="0">
                <a:solidFill>
                  <a:srgbClr val="8A144F"/>
                </a:solidFill>
              </a:rPr>
              <a:t>(adapter);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78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ListView</a:t>
            </a:r>
            <a:r>
              <a:rPr lang="en-US" dirty="0"/>
              <a:t> or </a:t>
            </a:r>
            <a:r>
              <a:rPr lang="en-US" dirty="0" err="1"/>
              <a:t>RecyclerView</a:t>
            </a:r>
            <a:r>
              <a:rPr lang="en-US" dirty="0"/>
              <a:t>?</a:t>
            </a:r>
          </a:p>
        </p:txBody>
      </p:sp>
      <p:sp>
        <p:nvSpPr>
          <p:cNvPr id="4" name="Rectangle 3"/>
          <p:cNvSpPr/>
          <p:nvPr/>
        </p:nvSpPr>
        <p:spPr>
          <a:xfrm>
            <a:off x="247136" y="1276350"/>
            <a:ext cx="41910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ListView</a:t>
            </a:r>
            <a:r>
              <a:rPr lang="en-US" dirty="0" smtClean="0"/>
              <a:t> Advantages</a:t>
            </a:r>
          </a:p>
        </p:txBody>
      </p:sp>
      <p:sp>
        <p:nvSpPr>
          <p:cNvPr id="5" name="Rectangle 4"/>
          <p:cNvSpPr/>
          <p:nvPr/>
        </p:nvSpPr>
        <p:spPr>
          <a:xfrm>
            <a:off x="475736" y="1942544"/>
            <a:ext cx="3962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Easy to handle taps at the row level</a:t>
            </a:r>
            <a:endParaRPr lang="en-US" dirty="0" smtClean="0"/>
          </a:p>
        </p:txBody>
      </p:sp>
      <p:sp>
        <p:nvSpPr>
          <p:cNvPr id="6" name="Rectangle 5"/>
          <p:cNvSpPr/>
          <p:nvPr/>
        </p:nvSpPr>
        <p:spPr>
          <a:xfrm>
            <a:off x="475736" y="2608738"/>
            <a:ext cx="3962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Dividers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75736" y="3272358"/>
            <a:ext cx="3962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Canned simple adapters </a:t>
            </a:r>
          </a:p>
        </p:txBody>
      </p:sp>
      <p:sp>
        <p:nvSpPr>
          <p:cNvPr id="8" name="Rectangle 7"/>
          <p:cNvSpPr/>
          <p:nvPr/>
        </p:nvSpPr>
        <p:spPr>
          <a:xfrm>
            <a:off x="4648200" y="1276350"/>
            <a:ext cx="41910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RecyclerView</a:t>
            </a:r>
            <a:r>
              <a:rPr lang="en-US" dirty="0" smtClean="0"/>
              <a:t> Advantages</a:t>
            </a:r>
          </a:p>
        </p:txBody>
      </p:sp>
      <p:sp>
        <p:nvSpPr>
          <p:cNvPr id="9" name="Rectangle 8"/>
          <p:cNvSpPr/>
          <p:nvPr/>
        </p:nvSpPr>
        <p:spPr>
          <a:xfrm>
            <a:off x="4876800" y="1942544"/>
            <a:ext cx="3962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Easy to handle taps at the view level</a:t>
            </a:r>
          </a:p>
        </p:txBody>
      </p:sp>
      <p:sp>
        <p:nvSpPr>
          <p:cNvPr id="10" name="Rectangle 9"/>
          <p:cNvSpPr/>
          <p:nvPr/>
        </p:nvSpPr>
        <p:spPr>
          <a:xfrm>
            <a:off x="4876800" y="2608738"/>
            <a:ext cx="3962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Formal layouts like horizontal </a:t>
            </a:r>
            <a:r>
              <a:rPr lang="en-US" dirty="0" smtClean="0"/>
              <a:t>scrolling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876800" y="3272358"/>
            <a:ext cx="3962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Forces view holder pattern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876800" y="3938552"/>
            <a:ext cx="3962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Decorators and animations</a:t>
            </a:r>
          </a:p>
        </p:txBody>
      </p:sp>
    </p:spTree>
    <p:extLst>
      <p:ext uri="{BB962C8B-B14F-4D97-AF65-F5344CB8AC3E}">
        <p14:creationId xmlns:p14="http://schemas.microsoft.com/office/powerpoint/2010/main" val="1765500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0" y="1474334"/>
            <a:ext cx="4905090" cy="2730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Card View</a:t>
            </a:r>
          </a:p>
        </p:txBody>
      </p:sp>
      <p:sp>
        <p:nvSpPr>
          <p:cNvPr id="4" name="Rectangle 3"/>
          <p:cNvSpPr/>
          <p:nvPr/>
        </p:nvSpPr>
        <p:spPr>
          <a:xfrm>
            <a:off x="228600" y="1063230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Present related information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729424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android.support.v7.widget.CardView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2395618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Requries</a:t>
            </a:r>
            <a:r>
              <a:rPr lang="en-US" dirty="0" smtClean="0"/>
              <a:t> API 21 and JDK 1.7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3059238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Differences prior to API 21 (App </a:t>
            </a:r>
            <a:r>
              <a:rPr lang="en-US" dirty="0" err="1" smtClean="0"/>
              <a:t>Compat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3725432"/>
            <a:ext cx="5638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Calculated shadow adds padding -</a:t>
            </a:r>
            <a:r>
              <a:rPr lang="en-US" dirty="0" err="1"/>
              <a:t>cardUseCompatPadding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199" y="4391626"/>
            <a:ext cx="5620265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Intersecting child views not clipped in corners - </a:t>
            </a:r>
            <a:r>
              <a:rPr lang="en-US" dirty="0" err="1"/>
              <a:t>cardPreventCornerOverlap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551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CardView</a:t>
            </a:r>
            <a:r>
              <a:rPr lang="en-US" dirty="0"/>
              <a:t> XML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&lt;android.support.v7.widget.CardView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    </a:t>
            </a:r>
            <a:r>
              <a:rPr lang="en-US" sz="1400" dirty="0" err="1">
                <a:solidFill>
                  <a:srgbClr val="8A144F"/>
                </a:solidFill>
              </a:rPr>
              <a:t>android:layout_height</a:t>
            </a:r>
            <a:r>
              <a:rPr lang="en-US" sz="1400" dirty="0">
                <a:solidFill>
                  <a:srgbClr val="8A144F"/>
                </a:solidFill>
              </a:rPr>
              <a:t>="0dp"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    </a:t>
            </a:r>
            <a:r>
              <a:rPr lang="en-US" sz="1400" dirty="0" err="1">
                <a:solidFill>
                  <a:srgbClr val="8A144F"/>
                </a:solidFill>
              </a:rPr>
              <a:t>android:layout_width</a:t>
            </a:r>
            <a:r>
              <a:rPr lang="en-US" sz="1400" dirty="0">
                <a:solidFill>
                  <a:srgbClr val="8A144F"/>
                </a:solidFill>
              </a:rPr>
              <a:t>="0dp"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    </a:t>
            </a:r>
            <a:r>
              <a:rPr lang="en-US" sz="1400" dirty="0" err="1">
                <a:solidFill>
                  <a:srgbClr val="8A144F"/>
                </a:solidFill>
              </a:rPr>
              <a:t>app:layout_aspectRatio</a:t>
            </a:r>
            <a:r>
              <a:rPr lang="en-US" sz="1400" dirty="0">
                <a:solidFill>
                  <a:srgbClr val="8A144F"/>
                </a:solidFill>
              </a:rPr>
              <a:t>="100%"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    </a:t>
            </a:r>
            <a:r>
              <a:rPr lang="en-US" sz="1400" dirty="0" err="1">
                <a:solidFill>
                  <a:srgbClr val="8A144F"/>
                </a:solidFill>
              </a:rPr>
              <a:t>app:layout_widthPercent</a:t>
            </a:r>
            <a:r>
              <a:rPr lang="en-US" sz="1400" dirty="0">
                <a:solidFill>
                  <a:srgbClr val="8A144F"/>
                </a:solidFill>
              </a:rPr>
              <a:t>="100%”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    </a:t>
            </a:r>
            <a:r>
              <a:rPr lang="en-US" sz="1400" dirty="0" err="1">
                <a:solidFill>
                  <a:srgbClr val="8A144F"/>
                </a:solidFill>
              </a:rPr>
              <a:t>app:cardElevation</a:t>
            </a:r>
            <a:r>
              <a:rPr lang="en-US" sz="1400" dirty="0">
                <a:solidFill>
                  <a:srgbClr val="8A144F"/>
                </a:solidFill>
              </a:rPr>
              <a:t>="2sp"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    </a:t>
            </a:r>
            <a:r>
              <a:rPr lang="en-US" sz="1400" dirty="0" err="1">
                <a:solidFill>
                  <a:srgbClr val="8A144F"/>
                </a:solidFill>
              </a:rPr>
              <a:t>app:cardUseCompatPadding</a:t>
            </a:r>
            <a:r>
              <a:rPr lang="en-US" sz="1400" dirty="0">
                <a:solidFill>
                  <a:srgbClr val="8A144F"/>
                </a:solidFill>
              </a:rPr>
              <a:t>="true" &gt;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&lt;</a:t>
            </a:r>
            <a:r>
              <a:rPr lang="de-DE" sz="1400" dirty="0" err="1">
                <a:solidFill>
                  <a:srgbClr val="8A144F"/>
                </a:solidFill>
              </a:rPr>
              <a:t>ImageView</a:t>
            </a:r>
            <a:endParaRPr lang="de-DE" sz="1400" dirty="0">
              <a:solidFill>
                <a:srgbClr val="8A144F"/>
              </a:solidFill>
            </a:endParaRP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    </a:t>
            </a:r>
            <a:r>
              <a:rPr lang="de-DE" sz="1400" dirty="0" err="1">
                <a:solidFill>
                  <a:srgbClr val="8A144F"/>
                </a:solidFill>
              </a:rPr>
              <a:t>android:layout_height</a:t>
            </a:r>
            <a:r>
              <a:rPr lang="de-DE" sz="1400" dirty="0">
                <a:solidFill>
                  <a:srgbClr val="8A144F"/>
                </a:solidFill>
              </a:rPr>
              <a:t>="</a:t>
            </a:r>
            <a:r>
              <a:rPr lang="de-DE" sz="1400" dirty="0" err="1">
                <a:solidFill>
                  <a:srgbClr val="8A144F"/>
                </a:solidFill>
              </a:rPr>
              <a:t>match_parent</a:t>
            </a:r>
            <a:r>
              <a:rPr lang="de-DE" sz="1400" dirty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    </a:t>
            </a:r>
            <a:r>
              <a:rPr lang="de-DE" sz="1400" dirty="0" err="1">
                <a:solidFill>
                  <a:srgbClr val="8A144F"/>
                </a:solidFill>
              </a:rPr>
              <a:t>android:layout_width</a:t>
            </a:r>
            <a:r>
              <a:rPr lang="de-DE" sz="1400" dirty="0">
                <a:solidFill>
                  <a:srgbClr val="8A144F"/>
                </a:solidFill>
              </a:rPr>
              <a:t>="</a:t>
            </a:r>
            <a:r>
              <a:rPr lang="de-DE" sz="1400" dirty="0" err="1">
                <a:solidFill>
                  <a:srgbClr val="8A144F"/>
                </a:solidFill>
              </a:rPr>
              <a:t>match_parent</a:t>
            </a:r>
            <a:r>
              <a:rPr lang="de-DE" sz="1400" dirty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    </a:t>
            </a:r>
            <a:r>
              <a:rPr lang="de-DE" sz="1400" dirty="0" err="1">
                <a:solidFill>
                  <a:srgbClr val="8A144F"/>
                </a:solidFill>
              </a:rPr>
              <a:t>android:id</a:t>
            </a:r>
            <a:r>
              <a:rPr lang="de-DE" sz="1400" dirty="0">
                <a:solidFill>
                  <a:srgbClr val="8A144F"/>
                </a:solidFill>
              </a:rPr>
              <a:t>="@+</a:t>
            </a:r>
            <a:r>
              <a:rPr lang="de-DE" sz="1400" dirty="0" err="1">
                <a:solidFill>
                  <a:srgbClr val="8A144F"/>
                </a:solidFill>
              </a:rPr>
              <a:t>id</a:t>
            </a:r>
            <a:r>
              <a:rPr lang="de-DE" sz="1400" dirty="0">
                <a:solidFill>
                  <a:srgbClr val="8A144F"/>
                </a:solidFill>
              </a:rPr>
              <a:t>/</a:t>
            </a:r>
            <a:r>
              <a:rPr lang="de-DE" sz="1400" dirty="0" err="1">
                <a:solidFill>
                  <a:srgbClr val="8A144F"/>
                </a:solidFill>
              </a:rPr>
              <a:t>poll_image</a:t>
            </a:r>
            <a:r>
              <a:rPr lang="de-DE" sz="1400" dirty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    </a:t>
            </a:r>
            <a:r>
              <a:rPr lang="de-DE" sz="1400" dirty="0" err="1">
                <a:solidFill>
                  <a:srgbClr val="8A144F"/>
                </a:solidFill>
              </a:rPr>
              <a:t>android:scaleType</a:t>
            </a:r>
            <a:r>
              <a:rPr lang="de-DE" sz="1400" dirty="0">
                <a:solidFill>
                  <a:srgbClr val="8A144F"/>
                </a:solidFill>
              </a:rPr>
              <a:t>="</a:t>
            </a:r>
            <a:r>
              <a:rPr lang="de-DE" sz="1400" dirty="0" err="1">
                <a:solidFill>
                  <a:srgbClr val="8A144F"/>
                </a:solidFill>
              </a:rPr>
              <a:t>centerCrop</a:t>
            </a:r>
            <a:r>
              <a:rPr lang="de-DE" sz="1400" dirty="0">
                <a:solidFill>
                  <a:srgbClr val="8A144F"/>
                </a:solidFill>
              </a:rPr>
              <a:t>" /&gt;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&lt;/android.support.v7.widget.CardView</a:t>
            </a:r>
            <a:r>
              <a:rPr lang="en-US" sz="1400" dirty="0" smtClean="0">
                <a:solidFill>
                  <a:srgbClr val="8A144F"/>
                </a:solidFill>
              </a:rPr>
              <a:t>&gt;</a:t>
            </a:r>
            <a:endParaRPr lang="en-US" sz="1400" dirty="0">
              <a:solidFill>
                <a:srgbClr val="8A1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8627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5979"/>
            <a:ext cx="8458200" cy="857250"/>
          </a:xfrm>
        </p:spPr>
        <p:txBody>
          <a:bodyPr/>
          <a:lstStyle/>
          <a:p>
            <a:r>
              <a:rPr lang="en-US" sz="3600" dirty="0"/>
              <a:t>Animations - Transitions Framework</a:t>
            </a:r>
          </a:p>
        </p:txBody>
      </p:sp>
      <p:sp>
        <p:nvSpPr>
          <p:cNvPr id="4" name="Rectangle 3"/>
          <p:cNvSpPr/>
          <p:nvPr/>
        </p:nvSpPr>
        <p:spPr>
          <a:xfrm>
            <a:off x="228600" y="1063230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Animates Change between one </a:t>
            </a:r>
            <a:r>
              <a:rPr lang="en-US" dirty="0"/>
              <a:t>v</a:t>
            </a:r>
            <a:r>
              <a:rPr lang="en-US" dirty="0" smtClean="0"/>
              <a:t>iew hierarchy and another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729424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 Concepts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395618"/>
            <a:ext cx="56388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Scenes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3059238"/>
            <a:ext cx="5638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Transitions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28600" y="3725432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Not compatible with classes that extend </a:t>
            </a:r>
            <a:r>
              <a:rPr lang="en-US" dirty="0" err="1" smtClean="0"/>
              <a:t>adaper</a:t>
            </a:r>
            <a:r>
              <a:rPr lang="en-US" dirty="0" smtClean="0"/>
              <a:t> view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28600" y="4400550"/>
            <a:ext cx="5848865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Problems animating views that contain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103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Tying Source and Target Controls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 fontScale="47500" lnSpcReduction="20000"/>
          </a:bodyPr>
          <a:lstStyle/>
          <a:p>
            <a:r>
              <a:rPr lang="en-US" sz="3400" dirty="0" smtClean="0"/>
              <a:t>Source:</a:t>
            </a:r>
          </a:p>
          <a:p>
            <a:pPr marL="0" indent="0">
              <a:buNone/>
            </a:pPr>
            <a:r>
              <a:rPr lang="en-US" sz="3400" dirty="0" smtClean="0">
                <a:solidFill>
                  <a:srgbClr val="8A144F"/>
                </a:solidFill>
              </a:rPr>
              <a:t>&lt;</a:t>
            </a:r>
            <a:r>
              <a:rPr lang="en-US" sz="3400" dirty="0" err="1" smtClean="0">
                <a:solidFill>
                  <a:srgbClr val="8A144F"/>
                </a:solidFill>
              </a:rPr>
              <a:t>android.support.design.widget.FloatingActionButton</a:t>
            </a:r>
            <a:endParaRPr lang="en-US" sz="3400" dirty="0" smtClean="0">
              <a:solidFill>
                <a:srgbClr val="8A144F"/>
              </a:solidFill>
            </a:endParaRPr>
          </a:p>
          <a:p>
            <a:pPr marL="0" indent="0">
              <a:buNone/>
            </a:pPr>
            <a:r>
              <a:rPr lang="de-DE" sz="3400" dirty="0" smtClean="0">
                <a:solidFill>
                  <a:srgbClr val="8A144F"/>
                </a:solidFill>
              </a:rPr>
              <a:t>    </a:t>
            </a:r>
            <a:r>
              <a:rPr lang="de-DE" sz="3400" dirty="0" err="1" smtClean="0">
                <a:solidFill>
                  <a:srgbClr val="8A144F"/>
                </a:solidFill>
              </a:rPr>
              <a:t>android:id</a:t>
            </a:r>
            <a:r>
              <a:rPr lang="de-DE" sz="3400" dirty="0" smtClean="0">
                <a:solidFill>
                  <a:srgbClr val="8A144F"/>
                </a:solidFill>
              </a:rPr>
              <a:t>="@+</a:t>
            </a:r>
            <a:r>
              <a:rPr lang="de-DE" sz="3400" dirty="0" err="1" smtClean="0">
                <a:solidFill>
                  <a:srgbClr val="8A144F"/>
                </a:solidFill>
              </a:rPr>
              <a:t>id</a:t>
            </a:r>
            <a:r>
              <a:rPr lang="de-DE" sz="3400" dirty="0" smtClean="0">
                <a:solidFill>
                  <a:srgbClr val="8A144F"/>
                </a:solidFill>
              </a:rPr>
              <a:t>/</a:t>
            </a:r>
            <a:r>
              <a:rPr lang="de-DE" sz="3400" dirty="0" err="1" smtClean="0">
                <a:solidFill>
                  <a:srgbClr val="8A144F"/>
                </a:solidFill>
              </a:rPr>
              <a:t>fab_add</a:t>
            </a:r>
            <a:r>
              <a:rPr lang="de-DE" sz="3400" dirty="0" smtClean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de-DE" sz="3400" dirty="0" smtClean="0">
                <a:solidFill>
                  <a:srgbClr val="8A144F"/>
                </a:solidFill>
              </a:rPr>
              <a:t>    </a:t>
            </a:r>
            <a:r>
              <a:rPr lang="de-DE" sz="3400" dirty="0" err="1" smtClean="0">
                <a:solidFill>
                  <a:srgbClr val="8A144F"/>
                </a:solidFill>
              </a:rPr>
              <a:t>android:layout_width</a:t>
            </a:r>
            <a:r>
              <a:rPr lang="de-DE" sz="3400" dirty="0" smtClean="0">
                <a:solidFill>
                  <a:srgbClr val="8A144F"/>
                </a:solidFill>
              </a:rPr>
              <a:t>="</a:t>
            </a:r>
            <a:r>
              <a:rPr lang="de-DE" sz="3400" dirty="0" err="1" smtClean="0">
                <a:solidFill>
                  <a:srgbClr val="8A144F"/>
                </a:solidFill>
              </a:rPr>
              <a:t>wrap_content</a:t>
            </a:r>
            <a:r>
              <a:rPr lang="de-DE" sz="3400" dirty="0" smtClean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de-DE" sz="3400" dirty="0" smtClean="0">
                <a:solidFill>
                  <a:srgbClr val="8A144F"/>
                </a:solidFill>
              </a:rPr>
              <a:t>    </a:t>
            </a:r>
            <a:r>
              <a:rPr lang="de-DE" sz="3400" dirty="0" err="1" smtClean="0">
                <a:solidFill>
                  <a:srgbClr val="8A144F"/>
                </a:solidFill>
              </a:rPr>
              <a:t>android:layout_height</a:t>
            </a:r>
            <a:r>
              <a:rPr lang="de-DE" sz="3400" dirty="0" smtClean="0">
                <a:solidFill>
                  <a:srgbClr val="8A144F"/>
                </a:solidFill>
              </a:rPr>
              <a:t>="</a:t>
            </a:r>
            <a:r>
              <a:rPr lang="de-DE" sz="3400" dirty="0" err="1" smtClean="0">
                <a:solidFill>
                  <a:srgbClr val="8A144F"/>
                </a:solidFill>
              </a:rPr>
              <a:t>wrap_content</a:t>
            </a:r>
            <a:r>
              <a:rPr lang="de-DE" sz="3400" dirty="0" smtClean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de-DE" sz="3400" dirty="0" smtClean="0">
                <a:solidFill>
                  <a:srgbClr val="8A144F"/>
                </a:solidFill>
              </a:rPr>
              <a:t>    </a:t>
            </a:r>
            <a:r>
              <a:rPr lang="de-DE" sz="3400" dirty="0" err="1" smtClean="0">
                <a:solidFill>
                  <a:srgbClr val="8A144F"/>
                </a:solidFill>
              </a:rPr>
              <a:t>android:transitionName</a:t>
            </a:r>
            <a:r>
              <a:rPr lang="de-DE" sz="3400" dirty="0" smtClean="0">
                <a:solidFill>
                  <a:srgbClr val="8A144F"/>
                </a:solidFill>
              </a:rPr>
              <a:t>="@</a:t>
            </a:r>
            <a:r>
              <a:rPr lang="de-DE" sz="3400" dirty="0" err="1" smtClean="0">
                <a:solidFill>
                  <a:srgbClr val="8A144F"/>
                </a:solidFill>
              </a:rPr>
              <a:t>string</a:t>
            </a:r>
            <a:r>
              <a:rPr lang="de-DE" sz="3400" dirty="0" smtClean="0">
                <a:solidFill>
                  <a:srgbClr val="8A144F"/>
                </a:solidFill>
              </a:rPr>
              <a:t>/</a:t>
            </a:r>
            <a:r>
              <a:rPr lang="de-DE" sz="3400" dirty="0" err="1" smtClean="0">
                <a:solidFill>
                  <a:srgbClr val="8A144F"/>
                </a:solidFill>
              </a:rPr>
              <a:t>Transition_Popup</a:t>
            </a:r>
            <a:r>
              <a:rPr lang="de-DE" sz="3400" dirty="0" smtClean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de-DE" sz="3400" dirty="0" smtClean="0">
                <a:solidFill>
                  <a:srgbClr val="8A144F"/>
                </a:solidFill>
              </a:rPr>
              <a:t>    </a:t>
            </a:r>
            <a:r>
              <a:rPr lang="de-DE" sz="3400" dirty="0" err="1" smtClean="0">
                <a:solidFill>
                  <a:srgbClr val="8A144F"/>
                </a:solidFill>
              </a:rPr>
              <a:t>android:src</a:t>
            </a:r>
            <a:r>
              <a:rPr lang="de-DE" sz="3400" dirty="0" smtClean="0">
                <a:solidFill>
                  <a:srgbClr val="8A144F"/>
                </a:solidFill>
              </a:rPr>
              <a:t>="@</a:t>
            </a:r>
            <a:r>
              <a:rPr lang="de-DE" sz="3400" dirty="0" err="1" smtClean="0">
                <a:solidFill>
                  <a:srgbClr val="8A144F"/>
                </a:solidFill>
              </a:rPr>
              <a:t>drawable</a:t>
            </a:r>
            <a:r>
              <a:rPr lang="de-DE" sz="3400" dirty="0" smtClean="0">
                <a:solidFill>
                  <a:srgbClr val="8A144F"/>
                </a:solidFill>
              </a:rPr>
              <a:t>/ic_add_white_24dp" /&gt;</a:t>
            </a:r>
          </a:p>
          <a:p>
            <a:r>
              <a:rPr lang="de-DE" sz="3600" dirty="0" smtClean="0"/>
              <a:t>Target:</a:t>
            </a:r>
          </a:p>
          <a:p>
            <a:pPr marL="0" indent="0">
              <a:buNone/>
            </a:pPr>
            <a:r>
              <a:rPr lang="en-US" sz="3400" dirty="0">
                <a:solidFill>
                  <a:srgbClr val="8A144F"/>
                </a:solidFill>
              </a:rPr>
              <a:t>&lt;</a:t>
            </a:r>
            <a:r>
              <a:rPr lang="en-US" sz="3400" dirty="0" err="1">
                <a:solidFill>
                  <a:srgbClr val="8A144F"/>
                </a:solidFill>
              </a:rPr>
              <a:t>android.support.design.widget.CoordinatorLayout</a:t>
            </a:r>
            <a:r>
              <a:rPr lang="en-US" sz="3400" dirty="0">
                <a:solidFill>
                  <a:srgbClr val="8A144F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3400" dirty="0">
                <a:solidFill>
                  <a:srgbClr val="8A144F"/>
                </a:solidFill>
              </a:rPr>
              <a:t>    </a:t>
            </a:r>
            <a:r>
              <a:rPr lang="en-US" sz="3400" dirty="0" err="1">
                <a:solidFill>
                  <a:srgbClr val="8A144F"/>
                </a:solidFill>
              </a:rPr>
              <a:t>android:layout_width</a:t>
            </a:r>
            <a:r>
              <a:rPr lang="en-US" sz="3400" dirty="0">
                <a:solidFill>
                  <a:srgbClr val="8A144F"/>
                </a:solidFill>
              </a:rPr>
              <a:t>="</a:t>
            </a:r>
            <a:r>
              <a:rPr lang="en-US" sz="3400" dirty="0" err="1">
                <a:solidFill>
                  <a:srgbClr val="8A144F"/>
                </a:solidFill>
              </a:rPr>
              <a:t>match_parent</a:t>
            </a:r>
            <a:r>
              <a:rPr lang="en-US" sz="3400" dirty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en-US" sz="3400" dirty="0">
                <a:solidFill>
                  <a:srgbClr val="8A144F"/>
                </a:solidFill>
              </a:rPr>
              <a:t>    </a:t>
            </a:r>
            <a:r>
              <a:rPr lang="en-US" sz="3400" dirty="0" err="1">
                <a:solidFill>
                  <a:srgbClr val="8A144F"/>
                </a:solidFill>
              </a:rPr>
              <a:t>android:layout_height</a:t>
            </a:r>
            <a:r>
              <a:rPr lang="en-US" sz="3400" dirty="0">
                <a:solidFill>
                  <a:srgbClr val="8A144F"/>
                </a:solidFill>
              </a:rPr>
              <a:t>="</a:t>
            </a:r>
            <a:r>
              <a:rPr lang="en-US" sz="3400" dirty="0" err="1">
                <a:solidFill>
                  <a:srgbClr val="8A144F"/>
                </a:solidFill>
              </a:rPr>
              <a:t>match_parent</a:t>
            </a:r>
            <a:r>
              <a:rPr lang="en-US" sz="3400" dirty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en-US" sz="3400" dirty="0">
                <a:solidFill>
                  <a:srgbClr val="8A144F"/>
                </a:solidFill>
              </a:rPr>
              <a:t>    </a:t>
            </a:r>
            <a:r>
              <a:rPr lang="en-US" sz="3400" dirty="0" err="1">
                <a:solidFill>
                  <a:srgbClr val="8A144F"/>
                </a:solidFill>
              </a:rPr>
              <a:t>android:transitionName</a:t>
            </a:r>
            <a:r>
              <a:rPr lang="en-US" sz="3400" dirty="0">
                <a:solidFill>
                  <a:srgbClr val="8A144F"/>
                </a:solidFill>
              </a:rPr>
              <a:t>="@string/</a:t>
            </a:r>
            <a:r>
              <a:rPr lang="en-US" sz="3400" dirty="0" err="1">
                <a:solidFill>
                  <a:srgbClr val="8A144F"/>
                </a:solidFill>
              </a:rPr>
              <a:t>Transition_Popup</a:t>
            </a:r>
            <a:r>
              <a:rPr lang="en-US" sz="3400" dirty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en-US" sz="3400" dirty="0">
                <a:solidFill>
                  <a:srgbClr val="8A144F"/>
                </a:solidFill>
              </a:rPr>
              <a:t>    </a:t>
            </a:r>
            <a:r>
              <a:rPr lang="en-US" sz="3400" dirty="0" err="1">
                <a:solidFill>
                  <a:srgbClr val="8A144F"/>
                </a:solidFill>
              </a:rPr>
              <a:t>android:background</a:t>
            </a:r>
            <a:r>
              <a:rPr lang="en-US" sz="3400" dirty="0">
                <a:solidFill>
                  <a:srgbClr val="8A144F"/>
                </a:solidFill>
              </a:rPr>
              <a:t>="@color/</a:t>
            </a:r>
            <a:r>
              <a:rPr lang="en-US" sz="3400" dirty="0" err="1">
                <a:solidFill>
                  <a:srgbClr val="8A144F"/>
                </a:solidFill>
              </a:rPr>
              <a:t>custom_accent</a:t>
            </a:r>
            <a:r>
              <a:rPr lang="en-US" sz="3400" dirty="0">
                <a:solidFill>
                  <a:srgbClr val="8A144F"/>
                </a:solidFill>
              </a:rPr>
              <a:t>"&gt;</a:t>
            </a:r>
          </a:p>
        </p:txBody>
      </p:sp>
      <p:sp>
        <p:nvSpPr>
          <p:cNvPr id="5" name="Rectangle 4"/>
          <p:cNvSpPr/>
          <p:nvPr/>
        </p:nvSpPr>
        <p:spPr>
          <a:xfrm>
            <a:off x="609600" y="2419351"/>
            <a:ext cx="4898504" cy="29641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09600" y="3867150"/>
            <a:ext cx="4898504" cy="28877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166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the Transition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>
                <a:solidFill>
                  <a:srgbClr val="8A144F"/>
                </a:solidFill>
              </a:rPr>
              <a:t>private void </a:t>
            </a:r>
            <a:r>
              <a:rPr lang="en-US" sz="1600" dirty="0" err="1">
                <a:solidFill>
                  <a:srgbClr val="8A144F"/>
                </a:solidFill>
              </a:rPr>
              <a:t>fab_click</a:t>
            </a:r>
            <a:r>
              <a:rPr lang="en-US" sz="1600" dirty="0">
                <a:solidFill>
                  <a:srgbClr val="8A144F"/>
                </a:solidFill>
              </a:rPr>
              <a:t>(object sender, </a:t>
            </a:r>
            <a:r>
              <a:rPr lang="en-US" sz="1600" dirty="0" err="1">
                <a:solidFill>
                  <a:srgbClr val="8A144F"/>
                </a:solidFill>
              </a:rPr>
              <a:t>EventArgs</a:t>
            </a:r>
            <a:r>
              <a:rPr lang="en-US" sz="1600" dirty="0">
                <a:solidFill>
                  <a:srgbClr val="8A144F"/>
                </a:solidFill>
              </a:rPr>
              <a:t> e)</a:t>
            </a:r>
          </a:p>
          <a:p>
            <a:pPr marL="0" indent="0">
              <a:buNone/>
            </a:pPr>
            <a:r>
              <a:rPr lang="de-DE" sz="1600" dirty="0">
                <a:solidFill>
                  <a:srgbClr val="8A144F"/>
                </a:solidFill>
              </a:rPr>
              <a:t> {</a:t>
            </a:r>
          </a:p>
          <a:p>
            <a:pPr marL="0" indent="0">
              <a:buNone/>
            </a:pPr>
            <a:r>
              <a:rPr lang="de-DE" sz="1600" dirty="0">
                <a:solidFill>
                  <a:srgbClr val="8A144F"/>
                </a:solidFill>
              </a:rPr>
              <a:t>    </a:t>
            </a:r>
            <a:r>
              <a:rPr lang="de-DE" sz="1600" dirty="0" err="1">
                <a:solidFill>
                  <a:srgbClr val="8A144F"/>
                </a:solidFill>
              </a:rPr>
              <a:t>var</a:t>
            </a:r>
            <a:r>
              <a:rPr lang="de-DE" sz="1600" dirty="0">
                <a:solidFill>
                  <a:srgbClr val="8A144F"/>
                </a:solidFill>
              </a:rPr>
              <a:t> </a:t>
            </a:r>
            <a:r>
              <a:rPr lang="de-DE" sz="1600" dirty="0" err="1">
                <a:solidFill>
                  <a:srgbClr val="8A144F"/>
                </a:solidFill>
              </a:rPr>
              <a:t>intent</a:t>
            </a:r>
            <a:r>
              <a:rPr lang="de-DE" sz="1600" dirty="0">
                <a:solidFill>
                  <a:srgbClr val="8A144F"/>
                </a:solidFill>
              </a:rPr>
              <a:t> = </a:t>
            </a:r>
            <a:r>
              <a:rPr lang="de-DE" sz="1600" dirty="0" err="1">
                <a:solidFill>
                  <a:srgbClr val="8A144F"/>
                </a:solidFill>
              </a:rPr>
              <a:t>new</a:t>
            </a:r>
            <a:r>
              <a:rPr lang="de-DE" sz="1600" dirty="0">
                <a:solidFill>
                  <a:srgbClr val="8A144F"/>
                </a:solidFill>
              </a:rPr>
              <a:t> </a:t>
            </a:r>
            <a:r>
              <a:rPr lang="de-DE" sz="1600" dirty="0" err="1">
                <a:solidFill>
                  <a:srgbClr val="8A144F"/>
                </a:solidFill>
              </a:rPr>
              <a:t>Intent</a:t>
            </a:r>
            <a:r>
              <a:rPr lang="de-DE" sz="1600" dirty="0">
                <a:solidFill>
                  <a:srgbClr val="8A144F"/>
                </a:solidFill>
              </a:rPr>
              <a:t>(</a:t>
            </a:r>
            <a:r>
              <a:rPr lang="de-DE" sz="1600" dirty="0" err="1">
                <a:solidFill>
                  <a:srgbClr val="8A144F"/>
                </a:solidFill>
              </a:rPr>
              <a:t>this</a:t>
            </a:r>
            <a:r>
              <a:rPr lang="de-DE" sz="1600" dirty="0">
                <a:solidFill>
                  <a:srgbClr val="8A144F"/>
                </a:solidFill>
              </a:rPr>
              <a:t>, </a:t>
            </a:r>
            <a:r>
              <a:rPr lang="de-DE" sz="1600" dirty="0" err="1">
                <a:solidFill>
                  <a:srgbClr val="8A144F"/>
                </a:solidFill>
              </a:rPr>
              <a:t>typeof</a:t>
            </a:r>
            <a:r>
              <a:rPr lang="de-DE" sz="1600" dirty="0">
                <a:solidFill>
                  <a:srgbClr val="8A144F"/>
                </a:solidFill>
              </a:rPr>
              <a:t>(</a:t>
            </a:r>
            <a:r>
              <a:rPr lang="de-DE" sz="1600" dirty="0" err="1">
                <a:solidFill>
                  <a:srgbClr val="8A144F"/>
                </a:solidFill>
              </a:rPr>
              <a:t>NewPollActivity</a:t>
            </a:r>
            <a:r>
              <a:rPr lang="de-DE" sz="1600" dirty="0">
                <a:solidFill>
                  <a:srgbClr val="8A144F"/>
                </a:solidFill>
              </a:rPr>
              <a:t>));</a:t>
            </a:r>
          </a:p>
          <a:p>
            <a:pPr marL="0" indent="0">
              <a:buNone/>
            </a:pPr>
            <a:r>
              <a:rPr lang="de-DE" sz="1600" dirty="0">
                <a:solidFill>
                  <a:srgbClr val="8A144F"/>
                </a:solidFill>
              </a:rPr>
              <a:t>    </a:t>
            </a:r>
            <a:r>
              <a:rPr lang="de-DE" sz="1600" dirty="0" err="1">
                <a:solidFill>
                  <a:srgbClr val="8A144F"/>
                </a:solidFill>
              </a:rPr>
              <a:t>var</a:t>
            </a:r>
            <a:r>
              <a:rPr lang="de-DE" sz="1600" dirty="0">
                <a:solidFill>
                  <a:srgbClr val="8A144F"/>
                </a:solidFill>
              </a:rPr>
              <a:t> </a:t>
            </a:r>
            <a:r>
              <a:rPr lang="de-DE" sz="1600" dirty="0" err="1">
                <a:solidFill>
                  <a:srgbClr val="8A144F"/>
                </a:solidFill>
              </a:rPr>
              <a:t>transitionName</a:t>
            </a:r>
            <a:r>
              <a:rPr lang="de-DE" sz="1600" dirty="0">
                <a:solidFill>
                  <a:srgbClr val="8A144F"/>
                </a:solidFill>
              </a:rPr>
              <a:t> = </a:t>
            </a:r>
            <a:r>
              <a:rPr lang="de-DE" sz="1600" dirty="0" err="1">
                <a:solidFill>
                  <a:srgbClr val="8A144F"/>
                </a:solidFill>
              </a:rPr>
              <a:t>GetString</a:t>
            </a:r>
            <a:r>
              <a:rPr lang="de-DE" sz="1600" dirty="0">
                <a:solidFill>
                  <a:srgbClr val="8A144F"/>
                </a:solidFill>
              </a:rPr>
              <a:t>(</a:t>
            </a:r>
            <a:r>
              <a:rPr lang="de-DE" sz="1600" dirty="0" err="1">
                <a:solidFill>
                  <a:srgbClr val="8A144F"/>
                </a:solidFill>
              </a:rPr>
              <a:t>Resource.String.Transition_Popup</a:t>
            </a:r>
            <a:r>
              <a:rPr lang="de-DE" sz="1600" dirty="0">
                <a:solidFill>
                  <a:srgbClr val="8A144F"/>
                </a:solidFill>
              </a:rPr>
              <a:t>);</a:t>
            </a:r>
          </a:p>
          <a:p>
            <a:pPr marL="0" indent="0">
              <a:buNone/>
            </a:pPr>
            <a:r>
              <a:rPr lang="de-DE" sz="1600" dirty="0">
                <a:solidFill>
                  <a:srgbClr val="8A144F"/>
                </a:solidFill>
              </a:rPr>
              <a:t>    </a:t>
            </a:r>
            <a:r>
              <a:rPr lang="de-DE" sz="1600" dirty="0" err="1">
                <a:solidFill>
                  <a:srgbClr val="8A144F"/>
                </a:solidFill>
              </a:rPr>
              <a:t>var</a:t>
            </a:r>
            <a:r>
              <a:rPr lang="de-DE" sz="1600" dirty="0">
                <a:solidFill>
                  <a:srgbClr val="8A144F"/>
                </a:solidFill>
              </a:rPr>
              <a:t> </a:t>
            </a:r>
            <a:r>
              <a:rPr lang="de-DE" sz="1600" dirty="0" err="1">
                <a:solidFill>
                  <a:srgbClr val="8A144F"/>
                </a:solidFill>
              </a:rPr>
              <a:t>fab</a:t>
            </a:r>
            <a:r>
              <a:rPr lang="de-DE" sz="1600" dirty="0">
                <a:solidFill>
                  <a:srgbClr val="8A144F"/>
                </a:solidFill>
              </a:rPr>
              <a:t> = </a:t>
            </a:r>
            <a:r>
              <a:rPr lang="de-DE" sz="1600" dirty="0" err="1">
                <a:solidFill>
                  <a:srgbClr val="8A144F"/>
                </a:solidFill>
              </a:rPr>
              <a:t>FindViewById</a:t>
            </a:r>
            <a:r>
              <a:rPr lang="de-DE" sz="1600" dirty="0">
                <a:solidFill>
                  <a:srgbClr val="8A144F"/>
                </a:solidFill>
              </a:rPr>
              <a:t>&lt;</a:t>
            </a:r>
            <a:r>
              <a:rPr lang="de-DE" sz="1600" dirty="0" err="1">
                <a:solidFill>
                  <a:srgbClr val="8A144F"/>
                </a:solidFill>
              </a:rPr>
              <a:t>FloatingActionButton</a:t>
            </a:r>
            <a:r>
              <a:rPr lang="de-DE" sz="1600" dirty="0">
                <a:solidFill>
                  <a:srgbClr val="8A144F"/>
                </a:solidFill>
              </a:rPr>
              <a:t>&gt;(</a:t>
            </a:r>
            <a:r>
              <a:rPr lang="de-DE" sz="1600" dirty="0" err="1">
                <a:solidFill>
                  <a:srgbClr val="8A144F"/>
                </a:solidFill>
              </a:rPr>
              <a:t>Resource.Id.fab_add</a:t>
            </a:r>
            <a:r>
              <a:rPr lang="de-DE" sz="1600" dirty="0">
                <a:solidFill>
                  <a:srgbClr val="8A144F"/>
                </a:solidFill>
              </a:rPr>
              <a:t>);</a:t>
            </a:r>
          </a:p>
          <a:p>
            <a:pPr marL="0" indent="0">
              <a:buNone/>
            </a:pPr>
            <a:endParaRPr lang="de-DE" sz="1600" dirty="0">
              <a:solidFill>
                <a:srgbClr val="8A144F"/>
              </a:solidFill>
            </a:endParaRPr>
          </a:p>
          <a:p>
            <a:pPr marL="0" indent="0">
              <a:buNone/>
            </a:pPr>
            <a:r>
              <a:rPr lang="de-DE" sz="1600" dirty="0">
                <a:solidFill>
                  <a:srgbClr val="8A144F"/>
                </a:solidFill>
              </a:rPr>
              <a:t>    </a:t>
            </a:r>
            <a:r>
              <a:rPr lang="de-DE" sz="1600" dirty="0" err="1">
                <a:solidFill>
                  <a:srgbClr val="8A144F"/>
                </a:solidFill>
              </a:rPr>
              <a:t>var</a:t>
            </a:r>
            <a:r>
              <a:rPr lang="de-DE" sz="1600" dirty="0">
                <a:solidFill>
                  <a:srgbClr val="8A144F"/>
                </a:solidFill>
              </a:rPr>
              <a:t> </a:t>
            </a:r>
            <a:r>
              <a:rPr lang="de-DE" sz="1600" dirty="0" err="1">
                <a:solidFill>
                  <a:srgbClr val="8A144F"/>
                </a:solidFill>
              </a:rPr>
              <a:t>options</a:t>
            </a:r>
            <a:r>
              <a:rPr lang="de-DE" sz="1600" dirty="0">
                <a:solidFill>
                  <a:srgbClr val="8A144F"/>
                </a:solidFill>
              </a:rPr>
              <a:t> = </a:t>
            </a:r>
            <a:r>
              <a:rPr lang="de-DE" sz="1600" dirty="0" err="1">
                <a:solidFill>
                  <a:srgbClr val="8A144F"/>
                </a:solidFill>
              </a:rPr>
              <a:t>ActivityOptionsCompat.MakeSceneTransitionAnimation</a:t>
            </a:r>
            <a:r>
              <a:rPr lang="de-DE" sz="1600" dirty="0">
                <a:solidFill>
                  <a:srgbClr val="8A144F"/>
                </a:solidFill>
              </a:rPr>
              <a:t>(</a:t>
            </a:r>
            <a:r>
              <a:rPr lang="de-DE" sz="1600" dirty="0" err="1">
                <a:solidFill>
                  <a:srgbClr val="8A144F"/>
                </a:solidFill>
              </a:rPr>
              <a:t>this</a:t>
            </a:r>
            <a:r>
              <a:rPr lang="de-DE" sz="1600" dirty="0">
                <a:solidFill>
                  <a:srgbClr val="8A144F"/>
                </a:solidFill>
              </a:rPr>
              <a:t>, </a:t>
            </a:r>
            <a:r>
              <a:rPr lang="de-DE" sz="1600" dirty="0" err="1">
                <a:solidFill>
                  <a:srgbClr val="8A144F"/>
                </a:solidFill>
              </a:rPr>
              <a:t>fab</a:t>
            </a:r>
            <a:r>
              <a:rPr lang="de-DE" sz="1600" dirty="0">
                <a:solidFill>
                  <a:srgbClr val="8A144F"/>
                </a:solidFill>
              </a:rPr>
              <a:t>, </a:t>
            </a:r>
            <a:r>
              <a:rPr lang="de-DE" sz="1600" dirty="0" err="1">
                <a:solidFill>
                  <a:srgbClr val="8A144F"/>
                </a:solidFill>
              </a:rPr>
              <a:t>transitionName</a:t>
            </a:r>
            <a:r>
              <a:rPr lang="de-DE" sz="1600" dirty="0">
                <a:solidFill>
                  <a:srgbClr val="8A144F"/>
                </a:solidFill>
              </a:rPr>
              <a:t>);</a:t>
            </a:r>
          </a:p>
          <a:p>
            <a:pPr marL="0" indent="0">
              <a:buNone/>
            </a:pPr>
            <a:r>
              <a:rPr lang="de-DE" sz="1600" dirty="0">
                <a:solidFill>
                  <a:srgbClr val="8A144F"/>
                </a:solidFill>
              </a:rPr>
              <a:t>    </a:t>
            </a:r>
            <a:r>
              <a:rPr lang="de-DE" sz="1600" dirty="0" err="1">
                <a:solidFill>
                  <a:srgbClr val="8A144F"/>
                </a:solidFill>
              </a:rPr>
              <a:t>var</a:t>
            </a:r>
            <a:r>
              <a:rPr lang="de-DE" sz="1600" dirty="0">
                <a:solidFill>
                  <a:srgbClr val="8A144F"/>
                </a:solidFill>
              </a:rPr>
              <a:t> </a:t>
            </a:r>
            <a:r>
              <a:rPr lang="de-DE" sz="1600" dirty="0" err="1">
                <a:solidFill>
                  <a:srgbClr val="8A144F"/>
                </a:solidFill>
              </a:rPr>
              <a:t>bundle</a:t>
            </a:r>
            <a:r>
              <a:rPr lang="de-DE" sz="1600" dirty="0">
                <a:solidFill>
                  <a:srgbClr val="8A144F"/>
                </a:solidFill>
              </a:rPr>
              <a:t> = </a:t>
            </a:r>
            <a:r>
              <a:rPr lang="de-DE" sz="1600" dirty="0" err="1">
                <a:solidFill>
                  <a:srgbClr val="8A144F"/>
                </a:solidFill>
              </a:rPr>
              <a:t>options.ToBundle</a:t>
            </a:r>
            <a:r>
              <a:rPr lang="de-DE" sz="1600" dirty="0">
                <a:solidFill>
                  <a:srgbClr val="8A144F"/>
                </a:solidFill>
              </a:rPr>
              <a:t>();</a:t>
            </a:r>
          </a:p>
          <a:p>
            <a:pPr marL="0" indent="0">
              <a:buNone/>
            </a:pPr>
            <a:r>
              <a:rPr lang="de-DE" sz="1600" dirty="0">
                <a:solidFill>
                  <a:srgbClr val="8A144F"/>
                </a:solidFill>
              </a:rPr>
              <a:t>    </a:t>
            </a:r>
            <a:r>
              <a:rPr lang="de-DE" sz="1600" dirty="0" err="1">
                <a:solidFill>
                  <a:srgbClr val="8A144F"/>
                </a:solidFill>
              </a:rPr>
              <a:t>ActivityCompat.StartActivity</a:t>
            </a:r>
            <a:r>
              <a:rPr lang="de-DE" sz="1600" dirty="0">
                <a:solidFill>
                  <a:srgbClr val="8A144F"/>
                </a:solidFill>
              </a:rPr>
              <a:t>(</a:t>
            </a:r>
            <a:r>
              <a:rPr lang="de-DE" sz="1600" dirty="0" err="1">
                <a:solidFill>
                  <a:srgbClr val="8A144F"/>
                </a:solidFill>
              </a:rPr>
              <a:t>this</a:t>
            </a:r>
            <a:r>
              <a:rPr lang="de-DE" sz="1600" dirty="0">
                <a:solidFill>
                  <a:srgbClr val="8A144F"/>
                </a:solidFill>
              </a:rPr>
              <a:t>, </a:t>
            </a:r>
            <a:r>
              <a:rPr lang="de-DE" sz="1600" dirty="0" err="1">
                <a:solidFill>
                  <a:srgbClr val="8A144F"/>
                </a:solidFill>
              </a:rPr>
              <a:t>intent</a:t>
            </a:r>
            <a:r>
              <a:rPr lang="de-DE" sz="1600" dirty="0">
                <a:solidFill>
                  <a:srgbClr val="8A144F"/>
                </a:solidFill>
              </a:rPr>
              <a:t>, </a:t>
            </a:r>
            <a:r>
              <a:rPr lang="de-DE" sz="1600" dirty="0" err="1">
                <a:solidFill>
                  <a:srgbClr val="8A144F"/>
                </a:solidFill>
              </a:rPr>
              <a:t>bundle</a:t>
            </a:r>
            <a:r>
              <a:rPr lang="de-DE" sz="1600" dirty="0">
                <a:solidFill>
                  <a:srgbClr val="8A144F"/>
                </a:solidFill>
              </a:rPr>
              <a:t>);</a:t>
            </a:r>
          </a:p>
          <a:p>
            <a:pPr marL="0" indent="0">
              <a:buNone/>
            </a:pPr>
            <a:r>
              <a:rPr lang="de-DE" sz="1600" dirty="0">
                <a:solidFill>
                  <a:srgbClr val="8A144F"/>
                </a:solidFill>
              </a:rPr>
              <a:t>}</a:t>
            </a:r>
            <a:endParaRPr lang="en-US" sz="1600" dirty="0">
              <a:solidFill>
                <a:srgbClr val="8A144F"/>
              </a:solidFill>
            </a:endParaRPr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5998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4337" y="1013231"/>
            <a:ext cx="2667000" cy="204600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600" y="1063230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Available from Google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1729424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https://</a:t>
            </a:r>
            <a:r>
              <a:rPr lang="en-US" dirty="0" err="1"/>
              <a:t>design.google.com</a:t>
            </a:r>
            <a:r>
              <a:rPr lang="en-US" dirty="0"/>
              <a:t>/icons/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" y="2395618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Android, iOS and </a:t>
            </a:r>
            <a:r>
              <a:rPr lang="en-US" dirty="0"/>
              <a:t>w</a:t>
            </a:r>
            <a:r>
              <a:rPr lang="en-US" dirty="0" smtClean="0"/>
              <a:t>eb sizes 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28600" y="3059238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Black and </a:t>
            </a:r>
            <a:r>
              <a:rPr lang="en-US" dirty="0"/>
              <a:t>w</a:t>
            </a:r>
            <a:r>
              <a:rPr lang="en-US" dirty="0" smtClean="0"/>
              <a:t>hite colors (light and dark)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577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Design Important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22802" y="1200150"/>
            <a:ext cx="5098395" cy="33940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</a:t>
            </a:r>
          </a:p>
        </p:txBody>
      </p:sp>
      <p:sp>
        <p:nvSpPr>
          <p:cNvPr id="4" name="Rectangle 3"/>
          <p:cNvSpPr/>
          <p:nvPr/>
        </p:nvSpPr>
        <p:spPr>
          <a:xfrm>
            <a:off x="228600" y="1063230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Gone through many transitions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729424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For Material Design use </a:t>
            </a:r>
            <a:r>
              <a:rPr lang="en-US" dirty="0" err="1" smtClean="0"/>
              <a:t>AppCompat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28600" y="2395618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Can Override Contents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3059238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 </a:t>
            </a:r>
            <a:r>
              <a:rPr lang="en-US" dirty="0" err="1" smtClean="0"/>
              <a:t>NoActionBar</a:t>
            </a:r>
            <a:r>
              <a:rPr lang="en-US" dirty="0" smtClean="0"/>
              <a:t> theme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28600" y="3725432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android.support.v7.widget.Toolbar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763725"/>
            <a:ext cx="2854158" cy="419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404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>
                <a:solidFill>
                  <a:srgbClr val="8A144F"/>
                </a:solidFill>
              </a:rPr>
              <a:t>&lt;style name="</a:t>
            </a:r>
            <a:r>
              <a:rPr lang="en-US" sz="1600" dirty="0" err="1">
                <a:solidFill>
                  <a:srgbClr val="8A144F"/>
                </a:solidFill>
              </a:rPr>
              <a:t>ToolbarTheme</a:t>
            </a:r>
            <a:r>
              <a:rPr lang="en-US" sz="1600" dirty="0">
                <a:solidFill>
                  <a:srgbClr val="8A144F"/>
                </a:solidFill>
              </a:rPr>
              <a:t>" parent="</a:t>
            </a:r>
            <a:r>
              <a:rPr lang="en-US" sz="1600" dirty="0" err="1">
                <a:solidFill>
                  <a:srgbClr val="8A144F"/>
                </a:solidFill>
              </a:rPr>
              <a:t>Theme.AppCompat.NoActionBar</a:t>
            </a:r>
            <a:r>
              <a:rPr lang="en-US" sz="1600" dirty="0">
                <a:solidFill>
                  <a:srgbClr val="8A144F"/>
                </a:solidFill>
              </a:rPr>
              <a:t>"&gt;</a:t>
            </a:r>
          </a:p>
          <a:p>
            <a:pPr marL="0" indent="0">
              <a:buNone/>
            </a:pPr>
            <a:r>
              <a:rPr lang="en-US" sz="1600" dirty="0" smtClean="0">
                <a:solidFill>
                  <a:srgbClr val="8A144F"/>
                </a:solidFill>
              </a:rPr>
              <a:t>    </a:t>
            </a:r>
            <a:r>
              <a:rPr lang="en-US" sz="1600" dirty="0">
                <a:solidFill>
                  <a:srgbClr val="8A144F"/>
                </a:solidFill>
              </a:rPr>
              <a:t>&lt;item name="</a:t>
            </a:r>
            <a:r>
              <a:rPr lang="en-US" sz="1600" dirty="0" err="1">
                <a:solidFill>
                  <a:srgbClr val="8A144F"/>
                </a:solidFill>
              </a:rPr>
              <a:t>android:textColorPrimary</a:t>
            </a:r>
            <a:r>
              <a:rPr lang="en-US" sz="1600" dirty="0">
                <a:solidFill>
                  <a:srgbClr val="8A144F"/>
                </a:solidFill>
              </a:rPr>
              <a:t>"&gt;@</a:t>
            </a:r>
            <a:r>
              <a:rPr lang="en-US" sz="1600" dirty="0" err="1">
                <a:solidFill>
                  <a:srgbClr val="8A144F"/>
                </a:solidFill>
              </a:rPr>
              <a:t>android:color</a:t>
            </a:r>
            <a:r>
              <a:rPr lang="en-US" sz="1600" dirty="0">
                <a:solidFill>
                  <a:srgbClr val="8A144F"/>
                </a:solidFill>
              </a:rPr>
              <a:t>/white&lt;/item&gt;</a:t>
            </a:r>
          </a:p>
          <a:p>
            <a:pPr marL="0" indent="0">
              <a:buNone/>
            </a:pPr>
            <a:r>
              <a:rPr lang="en-US" sz="1600" dirty="0" smtClean="0">
                <a:solidFill>
                  <a:srgbClr val="8A144F"/>
                </a:solidFill>
              </a:rPr>
              <a:t>    &lt;</a:t>
            </a:r>
            <a:r>
              <a:rPr lang="en-US" sz="1600" dirty="0">
                <a:solidFill>
                  <a:srgbClr val="8A144F"/>
                </a:solidFill>
              </a:rPr>
              <a:t>item name="</a:t>
            </a:r>
            <a:r>
              <a:rPr lang="en-US" sz="1600" dirty="0" err="1">
                <a:solidFill>
                  <a:srgbClr val="8A144F"/>
                </a:solidFill>
              </a:rPr>
              <a:t>actionMenuTextColor</a:t>
            </a:r>
            <a:r>
              <a:rPr lang="en-US" sz="1600" dirty="0">
                <a:solidFill>
                  <a:srgbClr val="8A144F"/>
                </a:solidFill>
              </a:rPr>
              <a:t>"&gt;@</a:t>
            </a:r>
            <a:r>
              <a:rPr lang="en-US" sz="1600" dirty="0" err="1">
                <a:solidFill>
                  <a:srgbClr val="8A144F"/>
                </a:solidFill>
              </a:rPr>
              <a:t>android:color</a:t>
            </a:r>
            <a:r>
              <a:rPr lang="en-US" sz="1600" dirty="0">
                <a:solidFill>
                  <a:srgbClr val="8A144F"/>
                </a:solidFill>
              </a:rPr>
              <a:t>/white&lt;/item&gt;</a:t>
            </a:r>
          </a:p>
          <a:p>
            <a:pPr marL="0" indent="0">
              <a:buNone/>
            </a:pPr>
            <a:r>
              <a:rPr lang="en-US" sz="1600" dirty="0" smtClean="0">
                <a:solidFill>
                  <a:srgbClr val="8A144F"/>
                </a:solidFill>
              </a:rPr>
              <a:t>    &lt;</a:t>
            </a:r>
            <a:r>
              <a:rPr lang="en-US" sz="1600" dirty="0">
                <a:solidFill>
                  <a:srgbClr val="8A144F"/>
                </a:solidFill>
              </a:rPr>
              <a:t>item name="</a:t>
            </a:r>
            <a:r>
              <a:rPr lang="en-US" sz="1600" dirty="0" err="1">
                <a:solidFill>
                  <a:srgbClr val="8A144F"/>
                </a:solidFill>
              </a:rPr>
              <a:t>android:textColorSecondary</a:t>
            </a:r>
            <a:r>
              <a:rPr lang="en-US" sz="1600" dirty="0">
                <a:solidFill>
                  <a:srgbClr val="8A144F"/>
                </a:solidFill>
              </a:rPr>
              <a:t>"&gt;@</a:t>
            </a:r>
            <a:r>
              <a:rPr lang="en-US" sz="1600" dirty="0" err="1">
                <a:solidFill>
                  <a:srgbClr val="8A144F"/>
                </a:solidFill>
              </a:rPr>
              <a:t>android:color</a:t>
            </a:r>
            <a:r>
              <a:rPr lang="en-US" sz="1600" dirty="0">
                <a:solidFill>
                  <a:srgbClr val="8A144F"/>
                </a:solidFill>
              </a:rPr>
              <a:t>/white&lt;/item&gt;</a:t>
            </a:r>
          </a:p>
          <a:p>
            <a:pPr marL="0" indent="0">
              <a:buNone/>
            </a:pPr>
            <a:r>
              <a:rPr lang="en-US" sz="1600" dirty="0" smtClean="0">
                <a:solidFill>
                  <a:srgbClr val="8A144F"/>
                </a:solidFill>
              </a:rPr>
              <a:t>&lt;/</a:t>
            </a:r>
            <a:r>
              <a:rPr lang="en-US" sz="1600" dirty="0">
                <a:solidFill>
                  <a:srgbClr val="8A144F"/>
                </a:solidFill>
              </a:rPr>
              <a:t>style</a:t>
            </a:r>
            <a:r>
              <a:rPr lang="en-US" sz="1600" dirty="0" smtClean="0">
                <a:solidFill>
                  <a:srgbClr val="8A144F"/>
                </a:solidFill>
              </a:rPr>
              <a:t>&gt;</a:t>
            </a:r>
            <a:endParaRPr lang="en-US" sz="1600" dirty="0">
              <a:solidFill>
                <a:srgbClr val="8A1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215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 XML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>
                <a:solidFill>
                  <a:srgbClr val="8A144F"/>
                </a:solidFill>
              </a:rPr>
              <a:t>&lt;android.support.v7.widget.Toolbar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8A144F"/>
                </a:solidFill>
              </a:rPr>
              <a:t>        </a:t>
            </a:r>
            <a:r>
              <a:rPr lang="en-US" sz="1600" dirty="0" err="1">
                <a:solidFill>
                  <a:srgbClr val="8A144F"/>
                </a:solidFill>
              </a:rPr>
              <a:t>android:id</a:t>
            </a:r>
            <a:r>
              <a:rPr lang="en-US" sz="1600" dirty="0">
                <a:solidFill>
                  <a:srgbClr val="8A144F"/>
                </a:solidFill>
              </a:rPr>
              <a:t>="@+id/toolbar"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8A144F"/>
                </a:solidFill>
              </a:rPr>
              <a:t>        </a:t>
            </a:r>
            <a:r>
              <a:rPr lang="en-US" sz="1600" dirty="0" err="1">
                <a:solidFill>
                  <a:srgbClr val="8A144F"/>
                </a:solidFill>
              </a:rPr>
              <a:t>android:layout_width</a:t>
            </a:r>
            <a:r>
              <a:rPr lang="en-US" sz="1600" dirty="0">
                <a:solidFill>
                  <a:srgbClr val="8A144F"/>
                </a:solidFill>
              </a:rPr>
              <a:t>="</a:t>
            </a:r>
            <a:r>
              <a:rPr lang="en-US" sz="1600" dirty="0" err="1">
                <a:solidFill>
                  <a:srgbClr val="8A144F"/>
                </a:solidFill>
              </a:rPr>
              <a:t>match_parent</a:t>
            </a:r>
            <a:r>
              <a:rPr lang="en-US" sz="1600" dirty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8A144F"/>
                </a:solidFill>
              </a:rPr>
              <a:t>        </a:t>
            </a:r>
            <a:r>
              <a:rPr lang="en-US" sz="1600" dirty="0" err="1">
                <a:solidFill>
                  <a:srgbClr val="8A144F"/>
                </a:solidFill>
              </a:rPr>
              <a:t>android:layout_height</a:t>
            </a:r>
            <a:r>
              <a:rPr lang="en-US" sz="1600" dirty="0">
                <a:solidFill>
                  <a:srgbClr val="8A144F"/>
                </a:solidFill>
              </a:rPr>
              <a:t>="</a:t>
            </a:r>
            <a:r>
              <a:rPr lang="en-US" sz="1600" dirty="0" err="1">
                <a:solidFill>
                  <a:srgbClr val="8A144F"/>
                </a:solidFill>
              </a:rPr>
              <a:t>wrap_content</a:t>
            </a:r>
            <a:r>
              <a:rPr lang="en-US" sz="1600" dirty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8A144F"/>
                </a:solidFill>
              </a:rPr>
              <a:t>        </a:t>
            </a:r>
            <a:r>
              <a:rPr lang="en-US" sz="1600" dirty="0" err="1">
                <a:solidFill>
                  <a:srgbClr val="8A144F"/>
                </a:solidFill>
              </a:rPr>
              <a:t>android:background</a:t>
            </a:r>
            <a:r>
              <a:rPr lang="en-US" sz="1600" dirty="0">
                <a:solidFill>
                  <a:srgbClr val="8A144F"/>
                </a:solidFill>
              </a:rPr>
              <a:t>="@color/</a:t>
            </a:r>
            <a:r>
              <a:rPr lang="en-US" sz="1600" dirty="0" err="1">
                <a:solidFill>
                  <a:srgbClr val="8A144F"/>
                </a:solidFill>
              </a:rPr>
              <a:t>custom_primary</a:t>
            </a:r>
            <a:r>
              <a:rPr lang="en-US" sz="1600" dirty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8A144F"/>
                </a:solidFill>
              </a:rPr>
              <a:t>        </a:t>
            </a:r>
            <a:r>
              <a:rPr lang="en-US" sz="1600" dirty="0" err="1">
                <a:solidFill>
                  <a:srgbClr val="8A144F"/>
                </a:solidFill>
              </a:rPr>
              <a:t>app:navigationIcon</a:t>
            </a:r>
            <a:r>
              <a:rPr lang="en-US" sz="1600" dirty="0">
                <a:solidFill>
                  <a:srgbClr val="8A144F"/>
                </a:solidFill>
              </a:rPr>
              <a:t>="@</a:t>
            </a:r>
            <a:r>
              <a:rPr lang="en-US" sz="1600" dirty="0" err="1">
                <a:solidFill>
                  <a:srgbClr val="8A144F"/>
                </a:solidFill>
              </a:rPr>
              <a:t>drawable</a:t>
            </a:r>
            <a:r>
              <a:rPr lang="en-US" sz="1600" dirty="0">
                <a:solidFill>
                  <a:srgbClr val="8A144F"/>
                </a:solidFill>
              </a:rPr>
              <a:t>/ic_menu_white_24dp"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8A144F"/>
                </a:solidFill>
              </a:rPr>
              <a:t>        </a:t>
            </a:r>
            <a:r>
              <a:rPr lang="en-US" sz="1600" dirty="0" err="1">
                <a:solidFill>
                  <a:srgbClr val="8A144F"/>
                </a:solidFill>
              </a:rPr>
              <a:t>android:theme</a:t>
            </a:r>
            <a:r>
              <a:rPr lang="en-US" sz="1600" dirty="0">
                <a:solidFill>
                  <a:srgbClr val="8A144F"/>
                </a:solidFill>
              </a:rPr>
              <a:t>="@style/</a:t>
            </a:r>
            <a:r>
              <a:rPr lang="en-US" sz="1600" dirty="0" err="1">
                <a:solidFill>
                  <a:srgbClr val="8A144F"/>
                </a:solidFill>
              </a:rPr>
              <a:t>ToolbarTheme</a:t>
            </a:r>
            <a:r>
              <a:rPr lang="en-US" sz="1600" dirty="0">
                <a:solidFill>
                  <a:srgbClr val="8A144F"/>
                </a:solidFill>
              </a:rPr>
              <a:t>" /&gt;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497192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 Extra Menu Items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&lt;menu </a:t>
            </a:r>
            <a:r>
              <a:rPr lang="en-US" sz="1400" dirty="0" err="1">
                <a:solidFill>
                  <a:srgbClr val="8A144F"/>
                </a:solidFill>
              </a:rPr>
              <a:t>xmlns:android</a:t>
            </a:r>
            <a:r>
              <a:rPr lang="en-US" sz="1400" dirty="0">
                <a:solidFill>
                  <a:srgbClr val="8A144F"/>
                </a:solidFill>
              </a:rPr>
              <a:t>="http://</a:t>
            </a:r>
            <a:r>
              <a:rPr lang="en-US" sz="1400" dirty="0" err="1">
                <a:solidFill>
                  <a:srgbClr val="8A144F"/>
                </a:solidFill>
              </a:rPr>
              <a:t>schemas.android.com</a:t>
            </a:r>
            <a:r>
              <a:rPr lang="en-US" sz="1400" dirty="0">
                <a:solidFill>
                  <a:srgbClr val="8A144F"/>
                </a:solidFill>
              </a:rPr>
              <a:t>/</a:t>
            </a:r>
            <a:r>
              <a:rPr lang="en-US" sz="1400" dirty="0" err="1">
                <a:solidFill>
                  <a:srgbClr val="8A144F"/>
                </a:solidFill>
              </a:rPr>
              <a:t>apk</a:t>
            </a:r>
            <a:r>
              <a:rPr lang="en-US" sz="1400" dirty="0">
                <a:solidFill>
                  <a:srgbClr val="8A144F"/>
                </a:solidFill>
              </a:rPr>
              <a:t>/res/android"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    </a:t>
            </a:r>
            <a:r>
              <a:rPr lang="en-US" sz="1400" dirty="0" err="1">
                <a:solidFill>
                  <a:srgbClr val="8A144F"/>
                </a:solidFill>
              </a:rPr>
              <a:t>xmlns:app</a:t>
            </a:r>
            <a:r>
              <a:rPr lang="en-US" sz="1400" dirty="0">
                <a:solidFill>
                  <a:srgbClr val="8A144F"/>
                </a:solidFill>
              </a:rPr>
              <a:t>="http://</a:t>
            </a:r>
            <a:r>
              <a:rPr lang="en-US" sz="1400" dirty="0" err="1">
                <a:solidFill>
                  <a:srgbClr val="8A144F"/>
                </a:solidFill>
              </a:rPr>
              <a:t>schemas.android.com</a:t>
            </a:r>
            <a:r>
              <a:rPr lang="en-US" sz="1400" dirty="0">
                <a:solidFill>
                  <a:srgbClr val="8A144F"/>
                </a:solidFill>
              </a:rPr>
              <a:t>/</a:t>
            </a:r>
            <a:r>
              <a:rPr lang="en-US" sz="1400" dirty="0" err="1">
                <a:solidFill>
                  <a:srgbClr val="8A144F"/>
                </a:solidFill>
              </a:rPr>
              <a:t>apk</a:t>
            </a:r>
            <a:r>
              <a:rPr lang="en-US" sz="1400" dirty="0">
                <a:solidFill>
                  <a:srgbClr val="8A144F"/>
                </a:solidFill>
              </a:rPr>
              <a:t>/res-auto"&gt;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    &lt;item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        </a:t>
            </a:r>
            <a:r>
              <a:rPr lang="en-US" sz="1400" dirty="0" err="1">
                <a:solidFill>
                  <a:srgbClr val="8A144F"/>
                </a:solidFill>
              </a:rPr>
              <a:t>android:id</a:t>
            </a:r>
            <a:r>
              <a:rPr lang="en-US" sz="1400" dirty="0">
                <a:solidFill>
                  <a:srgbClr val="8A144F"/>
                </a:solidFill>
              </a:rPr>
              <a:t>="@+id/</a:t>
            </a:r>
            <a:r>
              <a:rPr lang="en-US" sz="1400" dirty="0" err="1">
                <a:solidFill>
                  <a:srgbClr val="8A144F"/>
                </a:solidFill>
              </a:rPr>
              <a:t>action_search</a:t>
            </a:r>
            <a:r>
              <a:rPr lang="en-US" sz="1400" dirty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        </a:t>
            </a:r>
            <a:r>
              <a:rPr lang="en-US" sz="1400" dirty="0" err="1">
                <a:solidFill>
                  <a:srgbClr val="8A144F"/>
                </a:solidFill>
              </a:rPr>
              <a:t>android:title</a:t>
            </a:r>
            <a:r>
              <a:rPr lang="en-US" sz="1400" dirty="0">
                <a:solidFill>
                  <a:srgbClr val="8A144F"/>
                </a:solidFill>
              </a:rPr>
              <a:t>="Search"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        </a:t>
            </a:r>
            <a:r>
              <a:rPr lang="en-US" sz="1400" dirty="0" err="1">
                <a:solidFill>
                  <a:srgbClr val="8A144F"/>
                </a:solidFill>
              </a:rPr>
              <a:t>android:icon</a:t>
            </a:r>
            <a:r>
              <a:rPr lang="en-US" sz="1400" dirty="0">
                <a:solidFill>
                  <a:srgbClr val="8A144F"/>
                </a:solidFill>
              </a:rPr>
              <a:t>="@</a:t>
            </a:r>
            <a:r>
              <a:rPr lang="en-US" sz="1400" dirty="0" err="1">
                <a:solidFill>
                  <a:srgbClr val="8A144F"/>
                </a:solidFill>
              </a:rPr>
              <a:t>drawable</a:t>
            </a:r>
            <a:r>
              <a:rPr lang="en-US" sz="1400" dirty="0">
                <a:solidFill>
                  <a:srgbClr val="8A144F"/>
                </a:solidFill>
              </a:rPr>
              <a:t>/ic_search_white_24dp"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        </a:t>
            </a:r>
            <a:r>
              <a:rPr lang="en-US" sz="1400" dirty="0" err="1">
                <a:solidFill>
                  <a:srgbClr val="8A144F"/>
                </a:solidFill>
              </a:rPr>
              <a:t>android:orderInCategory</a:t>
            </a:r>
            <a:r>
              <a:rPr lang="en-US" sz="1400" dirty="0">
                <a:solidFill>
                  <a:srgbClr val="8A144F"/>
                </a:solidFill>
              </a:rPr>
              <a:t>="100"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        </a:t>
            </a:r>
            <a:r>
              <a:rPr lang="en-US" sz="1400" dirty="0" err="1">
                <a:solidFill>
                  <a:srgbClr val="8A144F"/>
                </a:solidFill>
              </a:rPr>
              <a:t>app:showAsAction</a:t>
            </a:r>
            <a:r>
              <a:rPr lang="en-US" sz="1400" dirty="0">
                <a:solidFill>
                  <a:srgbClr val="8A144F"/>
                </a:solidFill>
              </a:rPr>
              <a:t>="</a:t>
            </a:r>
            <a:r>
              <a:rPr lang="en-US" sz="1400" dirty="0" err="1">
                <a:solidFill>
                  <a:srgbClr val="8A144F"/>
                </a:solidFill>
              </a:rPr>
              <a:t>ifRoom</a:t>
            </a:r>
            <a:r>
              <a:rPr lang="en-US" sz="1400" dirty="0">
                <a:solidFill>
                  <a:srgbClr val="8A144F"/>
                </a:solidFill>
              </a:rPr>
              <a:t>" /&gt;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    &lt;item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        </a:t>
            </a:r>
            <a:r>
              <a:rPr lang="en-US" sz="1400" dirty="0" err="1">
                <a:solidFill>
                  <a:srgbClr val="8A144F"/>
                </a:solidFill>
              </a:rPr>
              <a:t>android:id</a:t>
            </a:r>
            <a:r>
              <a:rPr lang="en-US" sz="1400" dirty="0">
                <a:solidFill>
                  <a:srgbClr val="8A144F"/>
                </a:solidFill>
              </a:rPr>
              <a:t>="@+id/</a:t>
            </a:r>
            <a:r>
              <a:rPr lang="en-US" sz="1400" dirty="0" err="1">
                <a:solidFill>
                  <a:srgbClr val="8A144F"/>
                </a:solidFill>
              </a:rPr>
              <a:t>action_settings</a:t>
            </a:r>
            <a:r>
              <a:rPr lang="en-US" sz="1400" dirty="0">
                <a:solidFill>
                  <a:srgbClr val="8A144F"/>
                </a:solidFill>
              </a:rPr>
              <a:t>"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        </a:t>
            </a:r>
            <a:r>
              <a:rPr lang="en-US" sz="1400" dirty="0" err="1">
                <a:solidFill>
                  <a:srgbClr val="8A144F"/>
                </a:solidFill>
              </a:rPr>
              <a:t>android:title</a:t>
            </a:r>
            <a:r>
              <a:rPr lang="en-US" sz="1400" dirty="0">
                <a:solidFill>
                  <a:srgbClr val="8A144F"/>
                </a:solidFill>
              </a:rPr>
              <a:t>="Some Menu Item"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        </a:t>
            </a:r>
            <a:r>
              <a:rPr lang="en-US" sz="1400" dirty="0" err="1">
                <a:solidFill>
                  <a:srgbClr val="8A144F"/>
                </a:solidFill>
              </a:rPr>
              <a:t>android:orderInCategory</a:t>
            </a:r>
            <a:r>
              <a:rPr lang="en-US" sz="1400" dirty="0">
                <a:solidFill>
                  <a:srgbClr val="8A144F"/>
                </a:solidFill>
              </a:rPr>
              <a:t>="300"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        </a:t>
            </a:r>
            <a:r>
              <a:rPr lang="en-US" sz="1400" dirty="0" err="1">
                <a:solidFill>
                  <a:srgbClr val="8A144F"/>
                </a:solidFill>
              </a:rPr>
              <a:t>app:showAsAction</a:t>
            </a:r>
            <a:r>
              <a:rPr lang="en-US" sz="1400" dirty="0">
                <a:solidFill>
                  <a:srgbClr val="8A144F"/>
                </a:solidFill>
              </a:rPr>
              <a:t>="never" /&gt;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&lt;/menu&gt;</a:t>
            </a:r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06070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 In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400" dirty="0"/>
              <a:t>In </a:t>
            </a:r>
            <a:r>
              <a:rPr lang="en-US" sz="1400" dirty="0" err="1"/>
              <a:t>OnCreate</a:t>
            </a:r>
            <a:r>
              <a:rPr lang="en-US" sz="1400" dirty="0"/>
              <a:t> Method</a:t>
            </a:r>
          </a:p>
          <a:p>
            <a:pPr marL="0" indent="0">
              <a:buNone/>
            </a:pPr>
            <a:r>
              <a:rPr lang="en-US" sz="1400" dirty="0" err="1">
                <a:solidFill>
                  <a:srgbClr val="8A144F"/>
                </a:solidFill>
              </a:rPr>
              <a:t>var</a:t>
            </a:r>
            <a:r>
              <a:rPr lang="en-US" sz="1400" dirty="0">
                <a:solidFill>
                  <a:srgbClr val="8A144F"/>
                </a:solidFill>
              </a:rPr>
              <a:t> </a:t>
            </a:r>
            <a:r>
              <a:rPr lang="en-US" sz="1400" dirty="0" err="1">
                <a:solidFill>
                  <a:srgbClr val="8A144F"/>
                </a:solidFill>
              </a:rPr>
              <a:t>appBar</a:t>
            </a:r>
            <a:r>
              <a:rPr lang="en-US" sz="1400" dirty="0">
                <a:solidFill>
                  <a:srgbClr val="8A144F"/>
                </a:solidFill>
              </a:rPr>
              <a:t> = </a:t>
            </a:r>
            <a:r>
              <a:rPr lang="en-US" sz="1400" dirty="0" err="1">
                <a:solidFill>
                  <a:srgbClr val="8A144F"/>
                </a:solidFill>
              </a:rPr>
              <a:t>FindViewById</a:t>
            </a:r>
            <a:r>
              <a:rPr lang="en-US" sz="1400" dirty="0">
                <a:solidFill>
                  <a:srgbClr val="8A144F"/>
                </a:solidFill>
              </a:rPr>
              <a:t>&lt;Toolbar&gt;(</a:t>
            </a:r>
            <a:r>
              <a:rPr lang="en-US" sz="1400" dirty="0" err="1">
                <a:solidFill>
                  <a:srgbClr val="8A144F"/>
                </a:solidFill>
              </a:rPr>
              <a:t>Resource.Id.toolbar</a:t>
            </a:r>
            <a:r>
              <a:rPr lang="en-US" sz="1400" dirty="0">
                <a:solidFill>
                  <a:srgbClr val="8A144F"/>
                </a:solidFill>
              </a:rPr>
              <a:t>);</a:t>
            </a:r>
          </a:p>
          <a:p>
            <a:pPr marL="0" indent="0">
              <a:buNone/>
            </a:pPr>
            <a:r>
              <a:rPr lang="en-US" sz="1400" dirty="0" err="1">
                <a:solidFill>
                  <a:srgbClr val="8A144F"/>
                </a:solidFill>
              </a:rPr>
              <a:t>appBar.InflateMenu</a:t>
            </a:r>
            <a:r>
              <a:rPr lang="en-US" sz="1400" dirty="0">
                <a:solidFill>
                  <a:srgbClr val="8A144F"/>
                </a:solidFill>
              </a:rPr>
              <a:t>(</a:t>
            </a:r>
            <a:r>
              <a:rPr lang="en-US" sz="1400" dirty="0" err="1">
                <a:solidFill>
                  <a:srgbClr val="8A144F"/>
                </a:solidFill>
              </a:rPr>
              <a:t>Resource.Menu.Main_Menu</a:t>
            </a:r>
            <a:r>
              <a:rPr lang="en-US" sz="1400" dirty="0">
                <a:solidFill>
                  <a:srgbClr val="8A144F"/>
                </a:solidFill>
              </a:rPr>
              <a:t>);</a:t>
            </a:r>
          </a:p>
          <a:p>
            <a:pPr marL="0" indent="0">
              <a:buNone/>
            </a:pPr>
            <a:r>
              <a:rPr lang="en-US" sz="1400" dirty="0" err="1">
                <a:solidFill>
                  <a:srgbClr val="8A144F"/>
                </a:solidFill>
              </a:rPr>
              <a:t>SetSupportActionBar</a:t>
            </a:r>
            <a:r>
              <a:rPr lang="en-US" sz="1400" dirty="0">
                <a:solidFill>
                  <a:srgbClr val="8A144F"/>
                </a:solidFill>
              </a:rPr>
              <a:t>(</a:t>
            </a:r>
            <a:r>
              <a:rPr lang="en-US" sz="1400" dirty="0" err="1">
                <a:solidFill>
                  <a:srgbClr val="8A144F"/>
                </a:solidFill>
              </a:rPr>
              <a:t>appBar</a:t>
            </a:r>
            <a:r>
              <a:rPr lang="en-US" sz="1400" dirty="0">
                <a:solidFill>
                  <a:srgbClr val="8A144F"/>
                </a:solidFill>
              </a:rPr>
              <a:t>);</a:t>
            </a:r>
          </a:p>
          <a:p>
            <a:pPr marL="0" indent="0">
              <a:buNone/>
            </a:pPr>
            <a:r>
              <a:rPr lang="en-US" sz="1400" dirty="0" err="1">
                <a:solidFill>
                  <a:srgbClr val="8A144F"/>
                </a:solidFill>
              </a:rPr>
              <a:t>appBar.NavigationClick</a:t>
            </a:r>
            <a:r>
              <a:rPr lang="en-US" sz="1400" dirty="0">
                <a:solidFill>
                  <a:srgbClr val="8A144F"/>
                </a:solidFill>
              </a:rPr>
              <a:t> += </a:t>
            </a:r>
            <a:r>
              <a:rPr lang="en-US" sz="1400" dirty="0" err="1">
                <a:solidFill>
                  <a:srgbClr val="8A144F"/>
                </a:solidFill>
              </a:rPr>
              <a:t>Navigation_Click</a:t>
            </a:r>
            <a:r>
              <a:rPr lang="en-US" sz="1400" dirty="0">
                <a:solidFill>
                  <a:srgbClr val="8A144F"/>
                </a:solidFill>
              </a:rPr>
              <a:t>;</a:t>
            </a:r>
          </a:p>
          <a:p>
            <a:pPr marL="0" indent="0">
              <a:buNone/>
            </a:pPr>
            <a:endParaRPr lang="en-US" sz="1400" dirty="0">
              <a:solidFill>
                <a:srgbClr val="8A144F"/>
              </a:solidFill>
            </a:endParaRPr>
          </a:p>
          <a:p>
            <a:r>
              <a:rPr lang="en-US" sz="1400" dirty="0"/>
              <a:t>Handle Inflating extra menu items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8A144F"/>
                </a:solidFill>
              </a:rPr>
              <a:t> public override bool </a:t>
            </a:r>
            <a:r>
              <a:rPr lang="en-US" sz="1400" dirty="0" err="1">
                <a:solidFill>
                  <a:srgbClr val="8A144F"/>
                </a:solidFill>
              </a:rPr>
              <a:t>OnCreateOptionsMenu</a:t>
            </a:r>
            <a:r>
              <a:rPr lang="en-US" sz="1400" dirty="0">
                <a:solidFill>
                  <a:srgbClr val="8A144F"/>
                </a:solidFill>
              </a:rPr>
              <a:t>(</a:t>
            </a:r>
            <a:r>
              <a:rPr lang="en-US" sz="1400" dirty="0" err="1">
                <a:solidFill>
                  <a:srgbClr val="8A144F"/>
                </a:solidFill>
              </a:rPr>
              <a:t>IMenu</a:t>
            </a:r>
            <a:r>
              <a:rPr lang="en-US" sz="1400" dirty="0">
                <a:solidFill>
                  <a:srgbClr val="8A144F"/>
                </a:solidFill>
              </a:rPr>
              <a:t> menu)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{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</a:t>
            </a:r>
            <a:r>
              <a:rPr lang="de-DE" sz="1400" dirty="0" err="1">
                <a:solidFill>
                  <a:srgbClr val="8A144F"/>
                </a:solidFill>
              </a:rPr>
              <a:t>var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inflater</a:t>
            </a:r>
            <a:r>
              <a:rPr lang="de-DE" sz="1400" dirty="0">
                <a:solidFill>
                  <a:srgbClr val="8A144F"/>
                </a:solidFill>
              </a:rPr>
              <a:t> = </a:t>
            </a:r>
            <a:r>
              <a:rPr lang="de-DE" sz="1400" dirty="0" err="1">
                <a:solidFill>
                  <a:srgbClr val="8A144F"/>
                </a:solidFill>
              </a:rPr>
              <a:t>MenuInflater</a:t>
            </a:r>
            <a:r>
              <a:rPr lang="de-DE" sz="1400" dirty="0">
                <a:solidFill>
                  <a:srgbClr val="8A144F"/>
                </a:solidFill>
              </a:rPr>
              <a:t>;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</a:t>
            </a:r>
            <a:r>
              <a:rPr lang="de-DE" sz="1400" dirty="0" err="1">
                <a:solidFill>
                  <a:srgbClr val="8A144F"/>
                </a:solidFill>
              </a:rPr>
              <a:t>inflater.Inflate</a:t>
            </a:r>
            <a:r>
              <a:rPr lang="de-DE" sz="1400" dirty="0">
                <a:solidFill>
                  <a:srgbClr val="8A144F"/>
                </a:solidFill>
              </a:rPr>
              <a:t>(</a:t>
            </a:r>
            <a:r>
              <a:rPr lang="de-DE" sz="1400" dirty="0" err="1">
                <a:solidFill>
                  <a:srgbClr val="8A144F"/>
                </a:solidFill>
              </a:rPr>
              <a:t>Resource.Menu.Main_Menu</a:t>
            </a:r>
            <a:r>
              <a:rPr lang="de-DE" sz="1400" dirty="0">
                <a:solidFill>
                  <a:srgbClr val="8A144F"/>
                </a:solidFill>
              </a:rPr>
              <a:t>, </a:t>
            </a:r>
            <a:r>
              <a:rPr lang="de-DE" sz="1400" dirty="0" err="1">
                <a:solidFill>
                  <a:srgbClr val="8A144F"/>
                </a:solidFill>
              </a:rPr>
              <a:t>menu</a:t>
            </a:r>
            <a:r>
              <a:rPr lang="de-DE" sz="1400" dirty="0">
                <a:solidFill>
                  <a:srgbClr val="8A144F"/>
                </a:solidFill>
              </a:rPr>
              <a:t>);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    </a:t>
            </a:r>
            <a:r>
              <a:rPr lang="de-DE" sz="1400" dirty="0" err="1">
                <a:solidFill>
                  <a:srgbClr val="8A144F"/>
                </a:solidFill>
              </a:rPr>
              <a:t>return</a:t>
            </a:r>
            <a:r>
              <a:rPr lang="de-DE" sz="1400" dirty="0">
                <a:solidFill>
                  <a:srgbClr val="8A144F"/>
                </a:solidFill>
              </a:rPr>
              <a:t> </a:t>
            </a:r>
            <a:r>
              <a:rPr lang="de-DE" sz="1400" dirty="0" err="1">
                <a:solidFill>
                  <a:srgbClr val="8A144F"/>
                </a:solidFill>
              </a:rPr>
              <a:t>base.OnCreateOptionsMenu</a:t>
            </a:r>
            <a:r>
              <a:rPr lang="de-DE" sz="1400" dirty="0">
                <a:solidFill>
                  <a:srgbClr val="8A144F"/>
                </a:solidFill>
              </a:rPr>
              <a:t>(</a:t>
            </a:r>
            <a:r>
              <a:rPr lang="de-DE" sz="1400" dirty="0" err="1">
                <a:solidFill>
                  <a:srgbClr val="8A144F"/>
                </a:solidFill>
              </a:rPr>
              <a:t>menu</a:t>
            </a:r>
            <a:r>
              <a:rPr lang="de-DE" sz="1400" dirty="0">
                <a:solidFill>
                  <a:srgbClr val="8A144F"/>
                </a:solidFill>
              </a:rPr>
              <a:t>);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8A144F"/>
                </a:solidFill>
              </a:rPr>
              <a:t>}</a:t>
            </a:r>
            <a:endParaRPr lang="en-US" sz="1400" dirty="0">
              <a:solidFill>
                <a:srgbClr val="8A144F"/>
              </a:solidFill>
            </a:endParaRP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07837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Links</a:t>
            </a:r>
          </a:p>
        </p:txBody>
      </p:sp>
      <p:sp>
        <p:nvSpPr>
          <p:cNvPr id="4" name="Rectangle 3"/>
          <p:cNvSpPr/>
          <p:nvPr/>
        </p:nvSpPr>
        <p:spPr>
          <a:xfrm>
            <a:off x="1600200" y="971550"/>
            <a:ext cx="5867400" cy="918526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Sample Code: https://</a:t>
            </a:r>
            <a:r>
              <a:rPr lang="en-US" dirty="0" err="1"/>
              <a:t>github.com</a:t>
            </a:r>
            <a:r>
              <a:rPr lang="en-US" dirty="0"/>
              <a:t>/Bowman74/</a:t>
            </a:r>
            <a:r>
              <a:rPr lang="en-US" dirty="0" err="1"/>
              <a:t>VSLiveMaterialDesign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1600200" y="2024964"/>
            <a:ext cx="5867400" cy="918526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Material Design </a:t>
            </a:r>
            <a:r>
              <a:rPr lang="en-US" dirty="0"/>
              <a:t>Standards: http://</a:t>
            </a:r>
            <a:r>
              <a:rPr lang="en-US" dirty="0" err="1"/>
              <a:t>www.google.com</a:t>
            </a:r>
            <a:r>
              <a:rPr lang="en-US" dirty="0"/>
              <a:t>/design/spec/material-design/</a:t>
            </a:r>
            <a:r>
              <a:rPr lang="en-US" dirty="0" err="1"/>
              <a:t>introduction.html</a:t>
            </a:r>
            <a:r>
              <a:rPr lang="en-US" dirty="0"/>
              <a:t> </a:t>
            </a:r>
          </a:p>
        </p:txBody>
      </p:sp>
      <p:sp>
        <p:nvSpPr>
          <p:cNvPr id="6" name="Rectangle 5"/>
          <p:cNvSpPr/>
          <p:nvPr/>
        </p:nvSpPr>
        <p:spPr>
          <a:xfrm>
            <a:off x="1565189" y="4133295"/>
            <a:ext cx="5867400" cy="918525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Developer Information: https</a:t>
            </a:r>
            <a:r>
              <a:rPr lang="en-US" dirty="0"/>
              <a:t>://</a:t>
            </a:r>
            <a:r>
              <a:rPr lang="en-US" dirty="0" err="1"/>
              <a:t>developer.android.com</a:t>
            </a:r>
            <a:r>
              <a:rPr lang="en-US" dirty="0"/>
              <a:t>/design/material/</a:t>
            </a:r>
            <a:r>
              <a:rPr lang="en-US" dirty="0" err="1"/>
              <a:t>index.html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600200" y="3078378"/>
            <a:ext cx="5867400" cy="918526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Icons:</a:t>
            </a:r>
          </a:p>
          <a:p>
            <a:pPr algn="ctr"/>
            <a:r>
              <a:rPr lang="en-US" dirty="0"/>
              <a:t>https://</a:t>
            </a:r>
            <a:r>
              <a:rPr lang="en-US" dirty="0" err="1"/>
              <a:t>design.google.com</a:t>
            </a:r>
            <a:r>
              <a:rPr lang="en-US" dirty="0"/>
              <a:t>/icons/</a:t>
            </a:r>
          </a:p>
        </p:txBody>
      </p:sp>
    </p:spTree>
    <p:extLst>
      <p:ext uri="{BB962C8B-B14F-4D97-AF65-F5344CB8AC3E}">
        <p14:creationId xmlns:p14="http://schemas.microsoft.com/office/powerpoint/2010/main" val="2070991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552" y="2067694"/>
            <a:ext cx="8229600" cy="857250"/>
          </a:xfrm>
        </p:spPr>
        <p:txBody>
          <a:bodyPr/>
          <a:lstStyle/>
          <a:p>
            <a:r>
              <a:rPr lang="en-US" dirty="0"/>
              <a:t>Thanks!!!</a:t>
            </a:r>
          </a:p>
        </p:txBody>
      </p:sp>
    </p:spTree>
    <p:extLst>
      <p:ext uri="{BB962C8B-B14F-4D97-AF65-F5344CB8AC3E}">
        <p14:creationId xmlns:p14="http://schemas.microsoft.com/office/powerpoint/2010/main" val="1307678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1" y="514350"/>
            <a:ext cx="2280134" cy="401955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514350"/>
            <a:ext cx="2266273" cy="401955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3538" y="509716"/>
            <a:ext cx="2223663" cy="4088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685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361950"/>
            <a:ext cx="2345379" cy="4111077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023" y="361950"/>
            <a:ext cx="2285979" cy="4042918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361950"/>
            <a:ext cx="2373690" cy="4206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126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Material Design?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1063230"/>
            <a:ext cx="4708769" cy="262345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8600" y="1063230"/>
            <a:ext cx="37338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First Unified Design for Android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1857038"/>
            <a:ext cx="37338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Introduced with Android L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24118" y="2650846"/>
            <a:ext cx="37338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Guidelines Quite Specific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24118" y="3460294"/>
            <a:ext cx="3733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Special Tooling Libraries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24118" y="4238462"/>
            <a:ext cx="37338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Libraries Backward Compatible (v7)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160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Design Concepts</a:t>
            </a:r>
            <a:endParaRPr lang="en-US" dirty="0">
              <a:solidFill>
                <a:srgbClr val="195570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“</a:t>
            </a:r>
            <a:r>
              <a:rPr lang="is-IS" dirty="0" smtClean="0"/>
              <a:t>… </a:t>
            </a:r>
            <a:r>
              <a:rPr lang="en-US" dirty="0" smtClean="0"/>
              <a:t>guided </a:t>
            </a:r>
            <a:r>
              <a:rPr lang="en-US" dirty="0"/>
              <a:t>by print-based design elements – such as typography, grids, space, scale, color, and </a:t>
            </a:r>
            <a:r>
              <a:rPr lang="en-US" dirty="0" smtClean="0"/>
              <a:t>imagery”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897387"/>
            <a:ext cx="37338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Material Metaphor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953000" y="3415307"/>
            <a:ext cx="3733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Bold, Graphic, Intentional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5141" y="3933227"/>
            <a:ext cx="37338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Motion Provides Meaning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927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Getting a Design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5" name="FobTes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5200" y="1063230"/>
            <a:ext cx="2095349" cy="371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066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Parsing the Design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074275"/>
            <a:ext cx="1920762" cy="3394075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381" y="1062689"/>
            <a:ext cx="1905000" cy="33951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1400" y="1062689"/>
            <a:ext cx="1921069" cy="339461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980488" y="1030939"/>
            <a:ext cx="20560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2"/>
                </a:solidFill>
              </a:rPr>
              <a:t>Styles and Themes</a:t>
            </a:r>
            <a:endParaRPr lang="en-US" sz="1600" dirty="0">
              <a:solidFill>
                <a:schemeClr val="accent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80488" y="1400271"/>
            <a:ext cx="19143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Elevation and Shadows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80488" y="2014311"/>
            <a:ext cx="19143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Floating Action Button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80487" y="3029433"/>
            <a:ext cx="1914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Card View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980487" y="2660642"/>
            <a:ext cx="1914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Recycler View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964418" y="3398224"/>
            <a:ext cx="1914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Animations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980487" y="3767015"/>
            <a:ext cx="1914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Icons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09600" y="1156104"/>
            <a:ext cx="1920762" cy="310195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738381" y="1156104"/>
            <a:ext cx="1920762" cy="310195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851399" y="1188510"/>
            <a:ext cx="1920762" cy="310195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07257" y="1739087"/>
            <a:ext cx="1920762" cy="99437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209800" y="3883461"/>
            <a:ext cx="304800" cy="34750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611943" y="1740822"/>
            <a:ext cx="1920762" cy="247869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4851399" y="1605961"/>
            <a:ext cx="1920762" cy="265209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607257" y="2739485"/>
            <a:ext cx="1920762" cy="1495149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3505200" y="2975240"/>
            <a:ext cx="1138180" cy="128126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133600" y="1274713"/>
            <a:ext cx="228600" cy="20623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2253371" y="3957269"/>
            <a:ext cx="228600" cy="20623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6980487" y="4144311"/>
            <a:ext cx="1914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Action Bar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50109" y="1240497"/>
            <a:ext cx="1831861" cy="26487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22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7" grpId="2" animBg="1"/>
      <p:bldP spid="17" grpId="3" animBg="1"/>
      <p:bldP spid="18" grpId="0" animBg="1"/>
      <p:bldP spid="18" grpId="1" animBg="1"/>
      <p:bldP spid="18" grpId="2" animBg="1"/>
      <p:bldP spid="18" grpId="3" animBg="1"/>
      <p:bldP spid="19" grpId="0" animBg="1"/>
      <p:bldP spid="19" grpId="1" animBg="1"/>
      <p:bldP spid="19" grpId="2" animBg="1"/>
      <p:bldP spid="19" grpId="3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/>
      <p:bldP spid="27" grpId="0" animBg="1"/>
      <p:bldP spid="27" grpId="1" animBg="1"/>
    </p:bldLst>
  </p:timing>
</p:sld>
</file>

<file path=ppt/theme/theme1.xml><?xml version="1.0" encoding="utf-8"?>
<a:theme xmlns:a="http://schemas.openxmlformats.org/drawingml/2006/main" name="Visual Studio Live! Redmond 2016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isual Studio Live! Redmond 2014 1">
        <a:dk1>
          <a:srgbClr val="303030"/>
        </a:dk1>
        <a:lt1>
          <a:srgbClr val="FFFFFF"/>
        </a:lt1>
        <a:dk2>
          <a:srgbClr val="000000"/>
        </a:dk2>
        <a:lt2>
          <a:srgbClr val="DEDEE0"/>
        </a:lt2>
        <a:accent1>
          <a:srgbClr val="AD0101"/>
        </a:accent1>
        <a:accent2>
          <a:srgbClr val="726056"/>
        </a:accent2>
        <a:accent3>
          <a:srgbClr val="AAAAAA"/>
        </a:accent3>
        <a:accent4>
          <a:srgbClr val="DADADA"/>
        </a:accent4>
        <a:accent5>
          <a:srgbClr val="D3AAAA"/>
        </a:accent5>
        <a:accent6>
          <a:srgbClr val="67564D"/>
        </a:accent6>
        <a:hlink>
          <a:srgbClr val="D26900"/>
        </a:hlink>
        <a:folHlink>
          <a:srgbClr val="D8924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sual Studio Live! Redmond 2014 2">
        <a:dk1>
          <a:srgbClr val="000000"/>
        </a:dk1>
        <a:lt1>
          <a:srgbClr val="FFFFFE"/>
        </a:lt1>
        <a:dk2>
          <a:srgbClr val="007397"/>
        </a:dk2>
        <a:lt2>
          <a:srgbClr val="636463"/>
        </a:lt2>
        <a:accent1>
          <a:srgbClr val="A01420"/>
        </a:accent1>
        <a:accent2>
          <a:srgbClr val="726056"/>
        </a:accent2>
        <a:accent3>
          <a:srgbClr val="FFFFFE"/>
        </a:accent3>
        <a:accent4>
          <a:srgbClr val="000000"/>
        </a:accent4>
        <a:accent5>
          <a:srgbClr val="CDAAAB"/>
        </a:accent5>
        <a:accent6>
          <a:srgbClr val="67564D"/>
        </a:accent6>
        <a:hlink>
          <a:srgbClr val="007397"/>
        </a:hlink>
        <a:folHlink>
          <a:srgbClr val="162F4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Visual Studio Live! Redmond 2016</Template>
  <TotalTime>3055</TotalTime>
  <Words>1294</Words>
  <Application>Microsoft Macintosh PowerPoint</Application>
  <PresentationFormat>On-screen Show (16:9)</PresentationFormat>
  <Paragraphs>279</Paragraphs>
  <Slides>36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 Bold</vt:lpstr>
      <vt:lpstr>Calibri</vt:lpstr>
      <vt:lpstr>ＭＳ Ｐゴシック</vt:lpstr>
      <vt:lpstr>Times New Roman</vt:lpstr>
      <vt:lpstr>Arial</vt:lpstr>
      <vt:lpstr>Visual Studio Live! Redmond 2016</vt:lpstr>
      <vt:lpstr>PowerPoint Presentation</vt:lpstr>
      <vt:lpstr>PowerPoint Presentation</vt:lpstr>
      <vt:lpstr>Why is Design Important</vt:lpstr>
      <vt:lpstr>PowerPoint Presentation</vt:lpstr>
      <vt:lpstr>PowerPoint Presentation</vt:lpstr>
      <vt:lpstr>What Is Material Design?</vt:lpstr>
      <vt:lpstr>Material Design Concepts</vt:lpstr>
      <vt:lpstr>Getting a Design</vt:lpstr>
      <vt:lpstr>Parsing the Design</vt:lpstr>
      <vt:lpstr>Styles and Color Schemes</vt:lpstr>
      <vt:lpstr>Material Design Themes</vt:lpstr>
      <vt:lpstr>Sample Theme</vt:lpstr>
      <vt:lpstr>Elevation and Shadows</vt:lpstr>
      <vt:lpstr>Floating Action Button</vt:lpstr>
      <vt:lpstr>Floating Action Button XML</vt:lpstr>
      <vt:lpstr>Wiring Up the FAB Click Event</vt:lpstr>
      <vt:lpstr>Recycler View</vt:lpstr>
      <vt:lpstr>RecyclerView XML</vt:lpstr>
      <vt:lpstr>Creating a View Holder</vt:lpstr>
      <vt:lpstr>Creating a Layout Manger</vt:lpstr>
      <vt:lpstr>Creating an Adapter - Partial</vt:lpstr>
      <vt:lpstr>Putting it all Together</vt:lpstr>
      <vt:lpstr>ListView or RecyclerView?</vt:lpstr>
      <vt:lpstr>Card View</vt:lpstr>
      <vt:lpstr>CardView XML</vt:lpstr>
      <vt:lpstr>Animations - Transitions Framework</vt:lpstr>
      <vt:lpstr>Tying Source and Target Controls</vt:lpstr>
      <vt:lpstr>Making the Transition</vt:lpstr>
      <vt:lpstr>Icons</vt:lpstr>
      <vt:lpstr>Action Bar</vt:lpstr>
      <vt:lpstr>Action Bar Style</vt:lpstr>
      <vt:lpstr>Action Bar XML</vt:lpstr>
      <vt:lpstr>Action Bar Extra Menu Items</vt:lpstr>
      <vt:lpstr>Action Bar In Code</vt:lpstr>
      <vt:lpstr>Useful Links</vt:lpstr>
      <vt:lpstr>Thanks!!!</vt:lpstr>
    </vt:vector>
  </TitlesOfParts>
  <Company>1105 Media Inc.</Company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Brent Sutton</dc:creator>
  <cp:lastModifiedBy>Kevin E. Ford</cp:lastModifiedBy>
  <cp:revision>135</cp:revision>
  <dcterms:created xsi:type="dcterms:W3CDTF">2012-12-07T00:48:42Z</dcterms:created>
  <dcterms:modified xsi:type="dcterms:W3CDTF">2016-08-08T17:53:38Z</dcterms:modified>
</cp:coreProperties>
</file>

<file path=docProps/thumbnail.jpeg>
</file>